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4"/>
  </p:sldMasterIdLst>
  <p:notesMasterIdLst>
    <p:notesMasterId r:id="rId19"/>
  </p:notesMasterIdLst>
  <p:sldIdLst>
    <p:sldId id="256" r:id="rId5"/>
    <p:sldId id="258" r:id="rId6"/>
    <p:sldId id="260" r:id="rId7"/>
    <p:sldId id="262" r:id="rId8"/>
    <p:sldId id="261" r:id="rId9"/>
    <p:sldId id="271" r:id="rId10"/>
    <p:sldId id="272" r:id="rId11"/>
    <p:sldId id="269" r:id="rId12"/>
    <p:sldId id="268" r:id="rId13"/>
    <p:sldId id="270" r:id="rId14"/>
    <p:sldId id="264" r:id="rId15"/>
    <p:sldId id="267" r:id="rId16"/>
    <p:sldId id="263" r:id="rId17"/>
    <p:sldId id="259"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74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697" autoAdjust="0"/>
  </p:normalViewPr>
  <p:slideViewPr>
    <p:cSldViewPr snapToGrid="0" snapToObjects="1" showGuides="1">
      <p:cViewPr>
        <p:scale>
          <a:sx n="100" d="100"/>
          <a:sy n="100" d="100"/>
        </p:scale>
        <p:origin x="990" y="-690"/>
      </p:cViewPr>
      <p:guideLst>
        <p:guide orient="horz" pos="2160"/>
        <p:guide pos="7469"/>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gt Alfjorden" userId="bb0fbf38-7245-4cab-902d-8bd60acdb7d2" providerId="ADAL" clId="{7615F01F-3FFA-4ECB-9FEB-BB460E65AF19}"/>
    <pc:docChg chg="modSld">
      <pc:chgData name="Bengt Alfjorden" userId="bb0fbf38-7245-4cab-902d-8bd60acdb7d2" providerId="ADAL" clId="{7615F01F-3FFA-4ECB-9FEB-BB460E65AF19}" dt="2025-10-17T06:24:27.619" v="8" actId="20577"/>
      <pc:docMkLst>
        <pc:docMk/>
      </pc:docMkLst>
      <pc:sldChg chg="modNotesTx">
        <pc:chgData name="Bengt Alfjorden" userId="bb0fbf38-7245-4cab-902d-8bd60acdb7d2" providerId="ADAL" clId="{7615F01F-3FFA-4ECB-9FEB-BB460E65AF19}" dt="2025-10-17T06:23:36.674" v="0" actId="20577"/>
        <pc:sldMkLst>
          <pc:docMk/>
          <pc:sldMk cId="1973408334" sldId="256"/>
        </pc:sldMkLst>
      </pc:sldChg>
      <pc:sldChg chg="modNotesTx">
        <pc:chgData name="Bengt Alfjorden" userId="bb0fbf38-7245-4cab-902d-8bd60acdb7d2" providerId="ADAL" clId="{7615F01F-3FFA-4ECB-9FEB-BB460E65AF19}" dt="2025-10-17T06:23:39.262" v="1" actId="20577"/>
        <pc:sldMkLst>
          <pc:docMk/>
          <pc:sldMk cId="4062074669" sldId="258"/>
        </pc:sldMkLst>
      </pc:sldChg>
      <pc:sldChg chg="modNotesTx">
        <pc:chgData name="Bengt Alfjorden" userId="bb0fbf38-7245-4cab-902d-8bd60acdb7d2" providerId="ADAL" clId="{7615F01F-3FFA-4ECB-9FEB-BB460E65AF19}" dt="2025-10-17T06:23:42.057" v="2" actId="20577"/>
        <pc:sldMkLst>
          <pc:docMk/>
          <pc:sldMk cId="1836967204" sldId="260"/>
        </pc:sldMkLst>
      </pc:sldChg>
      <pc:sldChg chg="modNotesTx">
        <pc:chgData name="Bengt Alfjorden" userId="bb0fbf38-7245-4cab-902d-8bd60acdb7d2" providerId="ADAL" clId="{7615F01F-3FFA-4ECB-9FEB-BB460E65AF19}" dt="2025-10-17T06:23:46.705" v="4" actId="20577"/>
        <pc:sldMkLst>
          <pc:docMk/>
          <pc:sldMk cId="3689366372" sldId="261"/>
        </pc:sldMkLst>
      </pc:sldChg>
      <pc:sldChg chg="modNotesTx">
        <pc:chgData name="Bengt Alfjorden" userId="bb0fbf38-7245-4cab-902d-8bd60acdb7d2" providerId="ADAL" clId="{7615F01F-3FFA-4ECB-9FEB-BB460E65AF19}" dt="2025-10-17T06:23:44.248" v="3" actId="20577"/>
        <pc:sldMkLst>
          <pc:docMk/>
          <pc:sldMk cId="3258769758" sldId="262"/>
        </pc:sldMkLst>
      </pc:sldChg>
      <pc:sldChg chg="modNotesTx">
        <pc:chgData name="Bengt Alfjorden" userId="bb0fbf38-7245-4cab-902d-8bd60acdb7d2" providerId="ADAL" clId="{7615F01F-3FFA-4ECB-9FEB-BB460E65AF19}" dt="2025-10-17T06:24:27.619" v="8" actId="20577"/>
        <pc:sldMkLst>
          <pc:docMk/>
          <pc:sldMk cId="2636637012" sldId="263"/>
        </pc:sldMkLst>
      </pc:sldChg>
      <pc:sldChg chg="modNotesTx">
        <pc:chgData name="Bengt Alfjorden" userId="bb0fbf38-7245-4cab-902d-8bd60acdb7d2" providerId="ADAL" clId="{7615F01F-3FFA-4ECB-9FEB-BB460E65AF19}" dt="2025-10-17T06:24:21.335" v="6" actId="20577"/>
        <pc:sldMkLst>
          <pc:docMk/>
          <pc:sldMk cId="2241893058" sldId="264"/>
        </pc:sldMkLst>
      </pc:sldChg>
      <pc:sldChg chg="modNotesTx">
        <pc:chgData name="Bengt Alfjorden" userId="bb0fbf38-7245-4cab-902d-8bd60acdb7d2" providerId="ADAL" clId="{7615F01F-3FFA-4ECB-9FEB-BB460E65AF19}" dt="2025-10-17T06:24:24.237" v="7" actId="20577"/>
        <pc:sldMkLst>
          <pc:docMk/>
          <pc:sldMk cId="2986327017" sldId="267"/>
        </pc:sldMkLst>
      </pc:sldChg>
      <pc:sldChg chg="modNotesTx">
        <pc:chgData name="Bengt Alfjorden" userId="bb0fbf38-7245-4cab-902d-8bd60acdb7d2" providerId="ADAL" clId="{7615F01F-3FFA-4ECB-9FEB-BB460E65AF19}" dt="2025-10-17T06:24:15.458" v="5" actId="20577"/>
        <pc:sldMkLst>
          <pc:docMk/>
          <pc:sldMk cId="2339887898"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096145-B79E-4703-96AA-92DE41E40B37}" type="datetimeFigureOut">
              <a:rPr lang="sv-SE" smtClean="0"/>
              <a:t>2025-10-15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32AA58-50DC-4B20-996C-696FE7B5321B}" type="slidenum">
              <a:rPr lang="sv-SE" smtClean="0"/>
              <a:t>‹#›</a:t>
            </a:fld>
            <a:endParaRPr lang="sv-SE"/>
          </a:p>
        </p:txBody>
      </p:sp>
    </p:spTree>
    <p:extLst>
      <p:ext uri="{BB962C8B-B14F-4D97-AF65-F5344CB8AC3E}">
        <p14:creationId xmlns:p14="http://schemas.microsoft.com/office/powerpoint/2010/main" val="32369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1</a:t>
            </a:fld>
            <a:endParaRPr lang="sv-SE"/>
          </a:p>
        </p:txBody>
      </p:sp>
    </p:spTree>
    <p:extLst>
      <p:ext uri="{BB962C8B-B14F-4D97-AF65-F5344CB8AC3E}">
        <p14:creationId xmlns:p14="http://schemas.microsoft.com/office/powerpoint/2010/main" val="1469161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 </a:t>
            </a:r>
          </a:p>
        </p:txBody>
      </p:sp>
      <p:sp>
        <p:nvSpPr>
          <p:cNvPr id="4" name="Platshållare för bildnummer 3"/>
          <p:cNvSpPr>
            <a:spLocks noGrp="1"/>
          </p:cNvSpPr>
          <p:nvPr>
            <p:ph type="sldNum" sz="quarter" idx="5"/>
          </p:nvPr>
        </p:nvSpPr>
        <p:spPr/>
        <p:txBody>
          <a:bodyPr/>
          <a:lstStyle/>
          <a:p>
            <a:fld id="{3C32AA58-50DC-4B20-996C-696FE7B5321B}" type="slidenum">
              <a:rPr lang="sv-SE" smtClean="0"/>
              <a:t>11</a:t>
            </a:fld>
            <a:endParaRPr lang="sv-SE"/>
          </a:p>
        </p:txBody>
      </p:sp>
    </p:spTree>
    <p:extLst>
      <p:ext uri="{BB962C8B-B14F-4D97-AF65-F5344CB8AC3E}">
        <p14:creationId xmlns:p14="http://schemas.microsoft.com/office/powerpoint/2010/main" val="2085327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 </a:t>
            </a:r>
          </a:p>
        </p:txBody>
      </p:sp>
      <p:sp>
        <p:nvSpPr>
          <p:cNvPr id="4" name="Platshållare för bildnummer 3"/>
          <p:cNvSpPr>
            <a:spLocks noGrp="1"/>
          </p:cNvSpPr>
          <p:nvPr>
            <p:ph type="sldNum" sz="quarter" idx="5"/>
          </p:nvPr>
        </p:nvSpPr>
        <p:spPr/>
        <p:txBody>
          <a:bodyPr/>
          <a:lstStyle/>
          <a:p>
            <a:fld id="{3C32AA58-50DC-4B20-996C-696FE7B5321B}" type="slidenum">
              <a:rPr lang="sv-SE" smtClean="0"/>
              <a:t>12</a:t>
            </a:fld>
            <a:endParaRPr lang="sv-SE"/>
          </a:p>
        </p:txBody>
      </p:sp>
    </p:spTree>
    <p:extLst>
      <p:ext uri="{BB962C8B-B14F-4D97-AF65-F5344CB8AC3E}">
        <p14:creationId xmlns:p14="http://schemas.microsoft.com/office/powerpoint/2010/main" val="3918149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13</a:t>
            </a:fld>
            <a:endParaRPr lang="sv-SE"/>
          </a:p>
        </p:txBody>
      </p:sp>
    </p:spTree>
    <p:extLst>
      <p:ext uri="{BB962C8B-B14F-4D97-AF65-F5344CB8AC3E}">
        <p14:creationId xmlns:p14="http://schemas.microsoft.com/office/powerpoint/2010/main" val="1358932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2</a:t>
            </a:fld>
            <a:endParaRPr lang="sv-SE"/>
          </a:p>
        </p:txBody>
      </p:sp>
    </p:spTree>
    <p:extLst>
      <p:ext uri="{BB962C8B-B14F-4D97-AF65-F5344CB8AC3E}">
        <p14:creationId xmlns:p14="http://schemas.microsoft.com/office/powerpoint/2010/main" val="1855425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3</a:t>
            </a:fld>
            <a:endParaRPr lang="sv-SE"/>
          </a:p>
        </p:txBody>
      </p:sp>
    </p:spTree>
    <p:extLst>
      <p:ext uri="{BB962C8B-B14F-4D97-AF65-F5344CB8AC3E}">
        <p14:creationId xmlns:p14="http://schemas.microsoft.com/office/powerpoint/2010/main" val="1326882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4</a:t>
            </a:fld>
            <a:endParaRPr lang="sv-SE"/>
          </a:p>
        </p:txBody>
      </p:sp>
    </p:spTree>
    <p:extLst>
      <p:ext uri="{BB962C8B-B14F-4D97-AF65-F5344CB8AC3E}">
        <p14:creationId xmlns:p14="http://schemas.microsoft.com/office/powerpoint/2010/main" val="2907280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5</a:t>
            </a:fld>
            <a:endParaRPr lang="sv-SE"/>
          </a:p>
        </p:txBody>
      </p:sp>
    </p:spTree>
    <p:extLst>
      <p:ext uri="{BB962C8B-B14F-4D97-AF65-F5344CB8AC3E}">
        <p14:creationId xmlns:p14="http://schemas.microsoft.com/office/powerpoint/2010/main" val="1053861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59695-B96C-0F00-82B1-340A12A445E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256E012-9457-D331-A8F5-E396AA026BB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DB00F7B-65B2-5FD8-89A6-C3A15F5B795F}"/>
              </a:ext>
            </a:extLst>
          </p:cNvPr>
          <p:cNvSpPr>
            <a:spLocks noGrp="1"/>
          </p:cNvSpPr>
          <p:nvPr>
            <p:ph type="body" idx="1"/>
          </p:nvPr>
        </p:nvSpPr>
        <p:spPr/>
        <p:txBody>
          <a:bodyPr/>
          <a:lstStyle/>
          <a:p>
            <a:r>
              <a:rPr lang="sv-SE" dirty="0"/>
              <a:t>QGIS är licensierat under </a:t>
            </a:r>
            <a:r>
              <a:rPr lang="sv-SE" b="1" dirty="0"/>
              <a:t>GNU General Public </a:t>
            </a:r>
            <a:r>
              <a:rPr lang="sv-SE" b="1" dirty="0" err="1"/>
              <a:t>License</a:t>
            </a:r>
            <a:r>
              <a:rPr lang="sv-SE" b="1" dirty="0"/>
              <a:t> (GPL)</a:t>
            </a:r>
          </a:p>
          <a:p>
            <a:r>
              <a:rPr lang="sv-SE" dirty="0"/>
              <a:t>Källkoden är fritt tillgänglig. Vem som helst får läsa, ändra och distribuera programmet. Förändringar som görs och distribueras måste också vara öppna.</a:t>
            </a:r>
          </a:p>
          <a:p>
            <a:endParaRPr lang="sv-SE" dirty="0"/>
          </a:p>
          <a:p>
            <a:r>
              <a:rPr lang="sv-SE" dirty="0"/>
              <a:t>LGPL (</a:t>
            </a:r>
            <a:r>
              <a:rPr lang="sv-SE" dirty="0" err="1"/>
              <a:t>Lesser</a:t>
            </a:r>
            <a:r>
              <a:rPr lang="sv-SE" dirty="0"/>
              <a:t> General Public </a:t>
            </a:r>
            <a:r>
              <a:rPr lang="sv-SE" dirty="0" err="1"/>
              <a:t>License</a:t>
            </a:r>
            <a:r>
              <a:rPr lang="sv-SE" dirty="0"/>
              <a:t>)</a:t>
            </a:r>
          </a:p>
          <a:p>
            <a:r>
              <a:rPr lang="sv-SE" b="1" dirty="0"/>
              <a:t>LGPL</a:t>
            </a:r>
            <a:r>
              <a:rPr lang="sv-SE" dirty="0"/>
              <a:t> är mer tillåtande än </a:t>
            </a:r>
            <a:r>
              <a:rPr lang="sv-SE" b="1" dirty="0"/>
              <a:t>GPL</a:t>
            </a:r>
            <a:r>
              <a:rPr lang="sv-SE" dirty="0"/>
              <a:t>, eftersom du kan använda FDO i </a:t>
            </a:r>
            <a:r>
              <a:rPr lang="sv-SE" b="1" dirty="0"/>
              <a:t>slutna system</a:t>
            </a:r>
            <a:r>
              <a:rPr lang="sv-SE" dirty="0"/>
              <a:t> så länge du inte ändrar själva FDO-biblioteket.</a:t>
            </a:r>
          </a:p>
          <a:p>
            <a:endParaRPr lang="sv-SE" dirty="0"/>
          </a:p>
          <a:p>
            <a:endParaRPr lang="sv-SE" dirty="0"/>
          </a:p>
          <a:p>
            <a:r>
              <a:rPr lang="sv-SE" b="0" i="0" dirty="0" err="1">
                <a:solidFill>
                  <a:srgbClr val="202122"/>
                </a:solidFill>
                <a:effectLst/>
                <a:latin typeface="Arial" panose="020B0604020202020204" pitchFamily="34" charset="0"/>
              </a:rPr>
              <a:t>Copyleft</a:t>
            </a:r>
            <a:r>
              <a:rPr lang="sv-SE" b="0" i="0" dirty="0">
                <a:solidFill>
                  <a:srgbClr val="202122"/>
                </a:solidFill>
                <a:effectLst/>
                <a:latin typeface="Arial" panose="020B0604020202020204" pitchFamily="34" charset="0"/>
              </a:rPr>
              <a:t> skiljer sig från mer </a:t>
            </a:r>
            <a:r>
              <a:rPr lang="sv-SE" b="0" i="1" dirty="0">
                <a:solidFill>
                  <a:srgbClr val="202122"/>
                </a:solidFill>
                <a:effectLst/>
                <a:latin typeface="Arial" panose="020B0604020202020204" pitchFamily="34" charset="0"/>
              </a:rPr>
              <a:t>tillåtande öppna licenser</a:t>
            </a:r>
            <a:r>
              <a:rPr lang="sv-SE" b="0" i="0" dirty="0">
                <a:solidFill>
                  <a:srgbClr val="202122"/>
                </a:solidFill>
                <a:effectLst/>
                <a:latin typeface="Arial" panose="020B0604020202020204" pitchFamily="34" charset="0"/>
              </a:rPr>
              <a:t> på så sätt att den som sprider verket (i ursprunglig eller modifierad form) måste göra detta under samma </a:t>
            </a:r>
            <a:r>
              <a:rPr lang="sv-SE" b="0" i="0" dirty="0" err="1">
                <a:solidFill>
                  <a:srgbClr val="202122"/>
                </a:solidFill>
                <a:effectLst/>
                <a:latin typeface="Arial" panose="020B0604020202020204" pitchFamily="34" charset="0"/>
              </a:rPr>
              <a:t>upphovsrättliga</a:t>
            </a:r>
            <a:r>
              <a:rPr lang="sv-SE" b="0" i="0" dirty="0">
                <a:solidFill>
                  <a:srgbClr val="202122"/>
                </a:solidFill>
                <a:effectLst/>
                <a:latin typeface="Arial" panose="020B0604020202020204" pitchFamily="34" charset="0"/>
              </a:rPr>
              <a:t> villkor, och på så sätt "betala" den ursprungliga bidragsgivaren genom att dela med sig av sina </a:t>
            </a:r>
            <a:r>
              <a:rPr lang="sv-SE" b="0" i="0" dirty="0" err="1">
                <a:solidFill>
                  <a:srgbClr val="202122"/>
                </a:solidFill>
                <a:effectLst/>
                <a:latin typeface="Arial" panose="020B0604020202020204" pitchFamily="34" charset="0"/>
              </a:rPr>
              <a:t>förbättringa</a:t>
            </a:r>
            <a:endParaRPr lang="sv-SE" b="0" i="0" dirty="0">
              <a:solidFill>
                <a:srgbClr val="202122"/>
              </a:solidFill>
              <a:effectLst/>
              <a:latin typeface="Arial" panose="020B0604020202020204" pitchFamily="34" charset="0"/>
            </a:endParaRPr>
          </a:p>
          <a:p>
            <a:endParaRPr lang="sv-SE" dirty="0"/>
          </a:p>
          <a:p>
            <a:pPr algn="l">
              <a:lnSpc>
                <a:spcPts val="1800"/>
              </a:lnSpc>
            </a:pPr>
            <a:r>
              <a:rPr lang="en-US" b="1" i="0" dirty="0">
                <a:solidFill>
                  <a:srgbClr val="001D35"/>
                </a:solidFill>
                <a:effectLst/>
                <a:latin typeface="Google Sans"/>
              </a:rPr>
              <a:t>Pix4d </a:t>
            </a:r>
            <a:r>
              <a:rPr lang="en-US" b="1" i="0" dirty="0" err="1">
                <a:solidFill>
                  <a:srgbClr val="001D35"/>
                </a:solidFill>
                <a:effectLst/>
                <a:latin typeface="Google Sans"/>
              </a:rPr>
              <a:t>t.ex</a:t>
            </a:r>
            <a:r>
              <a:rPr lang="en-US" b="1" i="0" dirty="0">
                <a:solidFill>
                  <a:srgbClr val="001D35"/>
                </a:solidFill>
                <a:effectLst/>
                <a:latin typeface="Google Sans"/>
              </a:rPr>
              <a:t>:</a:t>
            </a:r>
          </a:p>
          <a:p>
            <a:pPr algn="l">
              <a:lnSpc>
                <a:spcPts val="1800"/>
              </a:lnSpc>
            </a:pPr>
            <a:r>
              <a:rPr lang="en-US" b="1" i="0" dirty="0">
                <a:solidFill>
                  <a:srgbClr val="001D35"/>
                </a:solidFill>
                <a:effectLst/>
                <a:latin typeface="Google Sans"/>
              </a:rPr>
              <a:t>	Open Photogrammetry Format (OPF):</a:t>
            </a:r>
            <a:r>
              <a:rPr lang="en-US" b="0" i="0" dirty="0">
                <a:solidFill>
                  <a:srgbClr val="001D35"/>
                </a:solidFill>
                <a:effectLst/>
                <a:latin typeface="Google Sans"/>
              </a:rPr>
              <a:t>  A free and open format for </a:t>
            </a:r>
            <a:r>
              <a:rPr lang="en-US" b="0" i="0" dirty="0" err="1">
                <a:solidFill>
                  <a:srgbClr val="001D35"/>
                </a:solidFill>
                <a:effectLst/>
                <a:latin typeface="Google Sans"/>
              </a:rPr>
              <a:t>fotogrammetri</a:t>
            </a:r>
            <a:r>
              <a:rPr lang="en-US" b="0" i="0" dirty="0">
                <a:solidFill>
                  <a:srgbClr val="001D35"/>
                </a:solidFill>
                <a:effectLst/>
                <a:latin typeface="Google Sans"/>
              </a:rPr>
              <a:t>.</a:t>
            </a:r>
          </a:p>
          <a:p>
            <a:pPr algn="l">
              <a:lnSpc>
                <a:spcPts val="1800"/>
              </a:lnSpc>
            </a:pPr>
            <a:r>
              <a:rPr lang="en-US" b="0" i="0" dirty="0">
                <a:solidFill>
                  <a:srgbClr val="001D35"/>
                </a:solidFill>
                <a:effectLst/>
                <a:latin typeface="Google Sans"/>
              </a:rPr>
              <a:t>	python </a:t>
            </a:r>
            <a:r>
              <a:rPr lang="en-US" b="0" i="0" dirty="0" err="1">
                <a:solidFill>
                  <a:srgbClr val="001D35"/>
                </a:solidFill>
                <a:effectLst/>
                <a:latin typeface="Google Sans"/>
              </a:rPr>
              <a:t>bibliotek</a:t>
            </a:r>
            <a:endParaRPr lang="en-US" b="0" i="0" dirty="0">
              <a:solidFill>
                <a:srgbClr val="001D35"/>
              </a:solidFill>
              <a:effectLst/>
              <a:latin typeface="Google Sans"/>
            </a:endParaRPr>
          </a:p>
          <a:p>
            <a:pPr algn="l">
              <a:lnSpc>
                <a:spcPts val="1800"/>
              </a:lnSpc>
            </a:pPr>
            <a:endParaRPr lang="en-US" b="0" i="0" dirty="0">
              <a:solidFill>
                <a:srgbClr val="001D35"/>
              </a:solidFill>
              <a:effectLst/>
              <a:latin typeface="Google Sans"/>
            </a:endParaRPr>
          </a:p>
          <a:p>
            <a:endParaRPr lang="sv-SE" dirty="0"/>
          </a:p>
        </p:txBody>
      </p:sp>
      <p:sp>
        <p:nvSpPr>
          <p:cNvPr id="4" name="Platshållare för bildnummer 3">
            <a:extLst>
              <a:ext uri="{FF2B5EF4-FFF2-40B4-BE49-F238E27FC236}">
                <a16:creationId xmlns:a16="http://schemas.microsoft.com/office/drawing/2014/main" id="{C09A47E9-D214-0DC6-CE03-A20B510C720C}"/>
              </a:ext>
            </a:extLst>
          </p:cNvPr>
          <p:cNvSpPr>
            <a:spLocks noGrp="1"/>
          </p:cNvSpPr>
          <p:nvPr>
            <p:ph type="sldNum" sz="quarter" idx="5"/>
          </p:nvPr>
        </p:nvSpPr>
        <p:spPr/>
        <p:txBody>
          <a:bodyPr/>
          <a:lstStyle/>
          <a:p>
            <a:fld id="{3C32AA58-50DC-4B20-996C-696FE7B5321B}" type="slidenum">
              <a:rPr lang="sv-SE" smtClean="0"/>
              <a:t>6</a:t>
            </a:fld>
            <a:endParaRPr lang="sv-SE"/>
          </a:p>
        </p:txBody>
      </p:sp>
    </p:spTree>
    <p:extLst>
      <p:ext uri="{BB962C8B-B14F-4D97-AF65-F5344CB8AC3E}">
        <p14:creationId xmlns:p14="http://schemas.microsoft.com/office/powerpoint/2010/main" val="647839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9648A-2C26-E56F-D86B-2C884B17B77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A07F221-88DD-BEDC-4488-686BB42EE73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2714002-B6BC-E1D6-CB9A-8B16DDA85589}"/>
              </a:ext>
            </a:extLst>
          </p:cNvPr>
          <p:cNvSpPr>
            <a:spLocks noGrp="1"/>
          </p:cNvSpPr>
          <p:nvPr>
            <p:ph type="body" idx="1"/>
          </p:nvPr>
        </p:nvSpPr>
        <p:spPr/>
        <p:txBody>
          <a:bodyPr/>
          <a:lstStyle/>
          <a:p>
            <a:r>
              <a:rPr lang="sv-SE" b="0" i="0" dirty="0" err="1">
                <a:solidFill>
                  <a:srgbClr val="000000"/>
                </a:solidFill>
                <a:effectLst/>
                <a:latin typeface="Inter"/>
              </a:rPr>
              <a:t>LLaMA</a:t>
            </a:r>
            <a:r>
              <a:rPr lang="sv-SE" b="0" i="0" dirty="0">
                <a:solidFill>
                  <a:srgbClr val="000000"/>
                </a:solidFill>
                <a:effectLst/>
                <a:latin typeface="Inter"/>
              </a:rPr>
              <a:t> 3,</a:t>
            </a:r>
            <a:r>
              <a:rPr lang="en-US" b="0" i="0" dirty="0">
                <a:solidFill>
                  <a:srgbClr val="000000"/>
                </a:solidFill>
                <a:effectLst/>
                <a:latin typeface="Inter"/>
              </a:rPr>
              <a:t>Google Gemma 2,</a:t>
            </a:r>
            <a:r>
              <a:rPr lang="sv-SE" b="0" i="0" dirty="0">
                <a:solidFill>
                  <a:srgbClr val="000000"/>
                </a:solidFill>
                <a:effectLst/>
                <a:latin typeface="Inter"/>
              </a:rPr>
              <a:t> </a:t>
            </a:r>
            <a:r>
              <a:rPr lang="sv-SE" b="1" i="0" dirty="0" err="1">
                <a:solidFill>
                  <a:srgbClr val="000000"/>
                </a:solidFill>
                <a:effectLst/>
                <a:latin typeface="__Inter_f367f3"/>
              </a:rPr>
              <a:t>DeepSeek</a:t>
            </a:r>
            <a:endParaRPr lang="sv-SE" dirty="0"/>
          </a:p>
        </p:txBody>
      </p:sp>
      <p:sp>
        <p:nvSpPr>
          <p:cNvPr id="4" name="Platshållare för bildnummer 3">
            <a:extLst>
              <a:ext uri="{FF2B5EF4-FFF2-40B4-BE49-F238E27FC236}">
                <a16:creationId xmlns:a16="http://schemas.microsoft.com/office/drawing/2014/main" id="{817DDD0F-3A88-F7CD-CC3D-4E213346B3A7}"/>
              </a:ext>
            </a:extLst>
          </p:cNvPr>
          <p:cNvSpPr>
            <a:spLocks noGrp="1"/>
          </p:cNvSpPr>
          <p:nvPr>
            <p:ph type="sldNum" sz="quarter" idx="5"/>
          </p:nvPr>
        </p:nvSpPr>
        <p:spPr/>
        <p:txBody>
          <a:bodyPr/>
          <a:lstStyle/>
          <a:p>
            <a:fld id="{3C32AA58-50DC-4B20-996C-696FE7B5321B}" type="slidenum">
              <a:rPr lang="sv-SE" smtClean="0"/>
              <a:t>7</a:t>
            </a:fld>
            <a:endParaRPr lang="sv-SE"/>
          </a:p>
        </p:txBody>
      </p:sp>
    </p:spTree>
    <p:extLst>
      <p:ext uri="{BB962C8B-B14F-4D97-AF65-F5344CB8AC3E}">
        <p14:creationId xmlns:p14="http://schemas.microsoft.com/office/powerpoint/2010/main" val="3617581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Nyfiken på QGIS – hitta information om vilka som bidrar, </a:t>
            </a:r>
            <a:r>
              <a:rPr lang="sv-SE" dirty="0" err="1"/>
              <a:t>kodbas</a:t>
            </a:r>
            <a:r>
              <a:rPr lang="sv-SE" dirty="0"/>
              <a:t> mm.</a:t>
            </a:r>
          </a:p>
        </p:txBody>
      </p:sp>
      <p:sp>
        <p:nvSpPr>
          <p:cNvPr id="4" name="Platshållare för bildnummer 3"/>
          <p:cNvSpPr>
            <a:spLocks noGrp="1"/>
          </p:cNvSpPr>
          <p:nvPr>
            <p:ph type="sldNum" sz="quarter" idx="5"/>
          </p:nvPr>
        </p:nvSpPr>
        <p:spPr/>
        <p:txBody>
          <a:bodyPr/>
          <a:lstStyle/>
          <a:p>
            <a:fld id="{3C32AA58-50DC-4B20-996C-696FE7B5321B}" type="slidenum">
              <a:rPr lang="sv-SE" smtClean="0"/>
              <a:t>8</a:t>
            </a:fld>
            <a:endParaRPr lang="sv-SE"/>
          </a:p>
        </p:txBody>
      </p:sp>
    </p:spTree>
    <p:extLst>
      <p:ext uri="{BB962C8B-B14F-4D97-AF65-F5344CB8AC3E}">
        <p14:creationId xmlns:p14="http://schemas.microsoft.com/office/powerpoint/2010/main" val="2547911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err="1"/>
              <a:t>OpenSource</a:t>
            </a:r>
            <a:r>
              <a:rPr lang="sv-SE" b="1" dirty="0"/>
              <a:t> har inte stöd för allt - man landar i Hybridlösningar och kombinerar. Vilka arbetsuppgifter ska lösas?</a:t>
            </a:r>
          </a:p>
          <a:p>
            <a:r>
              <a:rPr lang="sv-SE" sz="1200" dirty="0"/>
              <a:t> </a:t>
            </a:r>
            <a:endParaRPr lang="sv-SE" dirty="0"/>
          </a:p>
        </p:txBody>
      </p:sp>
      <p:sp>
        <p:nvSpPr>
          <p:cNvPr id="4" name="Platshållare för bildnummer 3"/>
          <p:cNvSpPr>
            <a:spLocks noGrp="1"/>
          </p:cNvSpPr>
          <p:nvPr>
            <p:ph type="sldNum" sz="quarter" idx="5"/>
          </p:nvPr>
        </p:nvSpPr>
        <p:spPr/>
        <p:txBody>
          <a:bodyPr/>
          <a:lstStyle/>
          <a:p>
            <a:fld id="{3C32AA58-50DC-4B20-996C-696FE7B5321B}" type="slidenum">
              <a:rPr lang="sv-SE" smtClean="0"/>
              <a:t>9</a:t>
            </a:fld>
            <a:endParaRPr lang="sv-SE"/>
          </a:p>
        </p:txBody>
      </p:sp>
    </p:spTree>
    <p:extLst>
      <p:ext uri="{BB962C8B-B14F-4D97-AF65-F5344CB8AC3E}">
        <p14:creationId xmlns:p14="http://schemas.microsoft.com/office/powerpoint/2010/main" val="2923156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lide-rö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3BDD6BDB-456F-8B6C-A32E-51C8084EFA92}"/>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BC904FD0-0F78-9D5A-8AE7-C5EFE84BC300}"/>
              </a:ext>
            </a:extLst>
          </p:cNvPr>
          <p:cNvPicPr>
            <a:picLocks noChangeAspect="1"/>
          </p:cNvPicPr>
          <p:nvPr userDrawn="1"/>
        </p:nvPicPr>
        <p:blipFill rotWithShape="1">
          <a:blip r:embed="rId2">
            <a:alphaModFix amt="50000"/>
          </a:blip>
          <a:srcRect b="16628"/>
          <a:stretch/>
        </p:blipFill>
        <p:spPr>
          <a:xfrm>
            <a:off x="8535467" y="808268"/>
            <a:ext cx="3352985" cy="5241463"/>
          </a:xfrm>
          <a:prstGeom prst="rect">
            <a:avLst/>
          </a:prstGeom>
        </p:spPr>
      </p:pic>
      <p:sp>
        <p:nvSpPr>
          <p:cNvPr id="6" name="Rubrik 1">
            <a:extLst>
              <a:ext uri="{FF2B5EF4-FFF2-40B4-BE49-F238E27FC236}">
                <a16:creationId xmlns:a16="http://schemas.microsoft.com/office/drawing/2014/main" id="{5CEFCFD1-EDC7-C685-6388-29570104AEBD}"/>
              </a:ext>
            </a:extLst>
          </p:cNvPr>
          <p:cNvSpPr>
            <a:spLocks noGrp="1"/>
          </p:cNvSpPr>
          <p:nvPr>
            <p:ph type="ctrTitle"/>
          </p:nvPr>
        </p:nvSpPr>
        <p:spPr>
          <a:xfrm>
            <a:off x="839789" y="1066082"/>
            <a:ext cx="10330236" cy="2029012"/>
          </a:xfrm>
          <a:prstGeom prst="rect">
            <a:avLst/>
          </a:prstGeom>
        </p:spPr>
        <p:txBody>
          <a:bodyPr anchor="b"/>
          <a:lstStyle>
            <a:lvl1pPr algn="ctr">
              <a:defRPr sz="6000">
                <a:solidFill>
                  <a:schemeClr val="bg1"/>
                </a:solidFill>
              </a:defRPr>
            </a:lvl1pPr>
          </a:lstStyle>
          <a:p>
            <a:r>
              <a:rPr lang="sv-SE"/>
              <a:t>Klicka här för att ändra mall för rubrikformat</a:t>
            </a:r>
            <a:endParaRPr lang="sv-SE" dirty="0"/>
          </a:p>
        </p:txBody>
      </p:sp>
      <p:sp>
        <p:nvSpPr>
          <p:cNvPr id="9" name="Underrubrik 2">
            <a:extLst>
              <a:ext uri="{FF2B5EF4-FFF2-40B4-BE49-F238E27FC236}">
                <a16:creationId xmlns:a16="http://schemas.microsoft.com/office/drawing/2014/main" id="{4B18A761-EC91-F315-BAAF-66D18984C518}"/>
              </a:ext>
            </a:extLst>
          </p:cNvPr>
          <p:cNvSpPr>
            <a:spLocks noGrp="1"/>
          </p:cNvSpPr>
          <p:nvPr>
            <p:ph type="subTitle" idx="1"/>
          </p:nvPr>
        </p:nvSpPr>
        <p:spPr>
          <a:xfrm>
            <a:off x="839788" y="3486333"/>
            <a:ext cx="10330235" cy="722764"/>
          </a:xfrm>
        </p:spPr>
        <p:txBody>
          <a:bodyPr/>
          <a:lstStyle>
            <a:lvl1pPr marL="0" indent="0" algn="ctr">
              <a:buNone/>
              <a:defRPr sz="2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pic>
        <p:nvPicPr>
          <p:cNvPr id="7" name="Bildobjekt 6">
            <a:extLst>
              <a:ext uri="{FF2B5EF4-FFF2-40B4-BE49-F238E27FC236}">
                <a16:creationId xmlns:a16="http://schemas.microsoft.com/office/drawing/2014/main" id="{F9152557-9EF6-6A70-6D30-CF8A3A2BBBC2}"/>
              </a:ext>
            </a:extLst>
          </p:cNvPr>
          <p:cNvPicPr>
            <a:picLocks noChangeAspect="1"/>
          </p:cNvPicPr>
          <p:nvPr userDrawn="1"/>
        </p:nvPicPr>
        <p:blipFill>
          <a:blip r:embed="rId3"/>
          <a:srcRect/>
          <a:stretch/>
        </p:blipFill>
        <p:spPr>
          <a:xfrm>
            <a:off x="5296172" y="5375379"/>
            <a:ext cx="1637905" cy="1175932"/>
          </a:xfrm>
          <a:prstGeom prst="rect">
            <a:avLst/>
          </a:prstGeom>
        </p:spPr>
      </p:pic>
    </p:spTree>
    <p:extLst>
      <p:ext uri="{BB962C8B-B14F-4D97-AF65-F5344CB8AC3E}">
        <p14:creationId xmlns:p14="http://schemas.microsoft.com/office/powerpoint/2010/main" val="3547200148"/>
      </p:ext>
    </p:extLst>
  </p:cSld>
  <p:clrMapOvr>
    <a:masterClrMapping/>
  </p:clrMapOvr>
  <p:extLst>
    <p:ext uri="{DCECCB84-F9BA-43D5-87BE-67443E8EF086}">
      <p15:sldGuideLst xmlns:p15="http://schemas.microsoft.com/office/powerpoint/2012/main">
        <p15:guide id="1" orient="horz" pos="3203" userDrawn="1">
          <p15:clr>
            <a:srgbClr val="FBAE40"/>
          </p15:clr>
        </p15:guide>
        <p15:guide id="2" pos="529" userDrawn="1">
          <p15:clr>
            <a:srgbClr val="FBAE40"/>
          </p15:clr>
        </p15:guide>
        <p15:guide id="3"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spalt med platshållare för större 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46CD71FA-03E2-505A-FBCD-27B7346B8AF2}"/>
              </a:ext>
            </a:extLst>
          </p:cNvPr>
          <p:cNvSpPr/>
          <p:nvPr userDrawn="1"/>
        </p:nvSpPr>
        <p:spPr>
          <a:xfrm>
            <a:off x="10367244" y="5059362"/>
            <a:ext cx="1815548" cy="14650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283465"/>
            <a:ext cx="4561688" cy="1243584"/>
          </a:xfrm>
          <a:prstGeom prst="rect">
            <a:avLst/>
          </a:prstGeom>
        </p:spPr>
        <p:txBody>
          <a:bodyPr>
            <a:noAutofit/>
          </a:bodyPr>
          <a:lstStyle>
            <a:lvl1pPr>
              <a:defRPr sz="3200"/>
            </a:lvl1pPr>
          </a:lstStyle>
          <a:p>
            <a:r>
              <a:rPr lang="sv-SE"/>
              <a:t>Klicka här för att ändra mall för rubrikformat</a:t>
            </a:r>
            <a:endParaRPr lang="sv-SE" dirty="0"/>
          </a:p>
        </p:txBody>
      </p:sp>
      <p:sp>
        <p:nvSpPr>
          <p:cNvPr id="52" name="Platshållare för text 7">
            <a:extLst>
              <a:ext uri="{FF2B5EF4-FFF2-40B4-BE49-F238E27FC236}">
                <a16:creationId xmlns:a16="http://schemas.microsoft.com/office/drawing/2014/main" id="{178C5422-E056-84FB-5F6F-E5B6F35C40E9}"/>
              </a:ext>
            </a:extLst>
          </p:cNvPr>
          <p:cNvSpPr>
            <a:spLocks noGrp="1"/>
          </p:cNvSpPr>
          <p:nvPr>
            <p:ph type="body" sz="quarter" idx="15"/>
          </p:nvPr>
        </p:nvSpPr>
        <p:spPr>
          <a:xfrm>
            <a:off x="695326" y="1808163"/>
            <a:ext cx="4608576"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bildnummer 5">
            <a:extLst>
              <a:ext uri="{FF2B5EF4-FFF2-40B4-BE49-F238E27FC236}">
                <a16:creationId xmlns:a16="http://schemas.microsoft.com/office/drawing/2014/main" id="{929D6FC6-97EA-0086-6720-C3A3524BB87F}"/>
              </a:ext>
            </a:extLst>
          </p:cNvPr>
          <p:cNvSpPr txBox="1">
            <a:spLocks/>
          </p:cNvSpPr>
          <p:nvPr userDrawn="1"/>
        </p:nvSpPr>
        <p:spPr>
          <a:xfrm>
            <a:off x="10519735" y="6341836"/>
            <a:ext cx="1510567" cy="365125"/>
          </a:xfrm>
          <a:prstGeom prst="rect">
            <a:avLst/>
          </a:prstGeom>
        </p:spPr>
        <p:txBody>
          <a:bodyPr vert="horz" lIns="91440" tIns="45720" rIns="91440" bIns="45720" rtlCol="0" anchor="ctr"/>
          <a:lstStyle>
            <a:defPPr>
              <a:defRPr lang="sv-S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15D1691-9462-BA41-A206-FCCD128D7FAF}" type="slidenum">
              <a:rPr lang="sv-SE" smtClean="0"/>
              <a:pPr/>
              <a:t>‹#›</a:t>
            </a:fld>
            <a:endParaRPr lang="sv-SE" dirty="0"/>
          </a:p>
        </p:txBody>
      </p:sp>
      <p:sp>
        <p:nvSpPr>
          <p:cNvPr id="12" name="Frihandsfigur 11">
            <a:extLst>
              <a:ext uri="{FF2B5EF4-FFF2-40B4-BE49-F238E27FC236}">
                <a16:creationId xmlns:a16="http://schemas.microsoft.com/office/drawing/2014/main" id="{FAF25D2D-6D4C-F622-26E8-22D5D14F6B35}"/>
              </a:ext>
            </a:extLst>
          </p:cNvPr>
          <p:cNvSpPr>
            <a:spLocks noGrp="1"/>
          </p:cNvSpPr>
          <p:nvPr>
            <p:ph type="pic" sz="quarter" idx="16"/>
          </p:nvPr>
        </p:nvSpPr>
        <p:spPr>
          <a:xfrm>
            <a:off x="5483225" y="0"/>
            <a:ext cx="6708775" cy="6858000"/>
          </a:xfrm>
          <a:custGeom>
            <a:avLst/>
            <a:gdLst>
              <a:gd name="connsiteX0" fmla="*/ 0 w 6708775"/>
              <a:gd name="connsiteY0" fmla="*/ 0 h 6858000"/>
              <a:gd name="connsiteX1" fmla="*/ 6708775 w 6708775"/>
              <a:gd name="connsiteY1" fmla="*/ 0 h 6858000"/>
              <a:gd name="connsiteX2" fmla="*/ 6708775 w 6708775"/>
              <a:gd name="connsiteY2" fmla="*/ 5348822 h 6858000"/>
              <a:gd name="connsiteX3" fmla="*/ 5097445 w 6708775"/>
              <a:gd name="connsiteY3" fmla="*/ 5348822 h 6858000"/>
              <a:gd name="connsiteX4" fmla="*/ 5026840 w 6708775"/>
              <a:gd name="connsiteY4" fmla="*/ 5419427 h 6858000"/>
              <a:gd name="connsiteX5" fmla="*/ 5026840 w 6708775"/>
              <a:gd name="connsiteY5" fmla="*/ 6139985 h 6858000"/>
              <a:gd name="connsiteX6" fmla="*/ 5097445 w 6708775"/>
              <a:gd name="connsiteY6" fmla="*/ 6210590 h 6858000"/>
              <a:gd name="connsiteX7" fmla="*/ 6708775 w 6708775"/>
              <a:gd name="connsiteY7" fmla="*/ 6210590 h 6858000"/>
              <a:gd name="connsiteX8" fmla="*/ 6708775 w 6708775"/>
              <a:gd name="connsiteY8" fmla="*/ 6858000 h 6858000"/>
              <a:gd name="connsiteX9" fmla="*/ 0 w 6708775"/>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08775" h="6858000">
                <a:moveTo>
                  <a:pt x="0" y="0"/>
                </a:moveTo>
                <a:lnTo>
                  <a:pt x="6708775" y="0"/>
                </a:lnTo>
                <a:lnTo>
                  <a:pt x="6708775" y="5348822"/>
                </a:lnTo>
                <a:lnTo>
                  <a:pt x="5097445" y="5348822"/>
                </a:lnTo>
                <a:cubicBezTo>
                  <a:pt x="5058451" y="5348822"/>
                  <a:pt x="5026840" y="5380433"/>
                  <a:pt x="5026840" y="5419427"/>
                </a:cubicBezTo>
                <a:lnTo>
                  <a:pt x="5026840" y="6139985"/>
                </a:lnTo>
                <a:cubicBezTo>
                  <a:pt x="5026840" y="6178979"/>
                  <a:pt x="5058451" y="6210590"/>
                  <a:pt x="5097445" y="6210590"/>
                </a:cubicBezTo>
                <a:lnTo>
                  <a:pt x="6708775" y="6210590"/>
                </a:lnTo>
                <a:lnTo>
                  <a:pt x="6708775" y="6858000"/>
                </a:lnTo>
                <a:lnTo>
                  <a:pt x="0" y="6858000"/>
                </a:lnTo>
                <a:close/>
              </a:path>
            </a:pathLst>
          </a:custGeom>
          <a:solidFill>
            <a:schemeClr val="bg1">
              <a:lumMod val="95000"/>
            </a:schemeClr>
          </a:solidFill>
        </p:spPr>
        <p:txBody>
          <a:bodyPr wrap="square">
            <a:noAutofit/>
          </a:bodyPr>
          <a:lstStyle/>
          <a:p>
            <a:r>
              <a:rPr lang="sv-SE"/>
              <a:t>Klicka på ikonen för att lägga till en bild</a:t>
            </a:r>
          </a:p>
        </p:txBody>
      </p:sp>
      <p:pic>
        <p:nvPicPr>
          <p:cNvPr id="14" name="Bildobjekt 13">
            <a:extLst>
              <a:ext uri="{FF2B5EF4-FFF2-40B4-BE49-F238E27FC236}">
                <a16:creationId xmlns:a16="http://schemas.microsoft.com/office/drawing/2014/main" id="{86E3C358-E642-8CC8-6EA6-680260409561}"/>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1365219859"/>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guide id="6" orient="horz" pos="3838" userDrawn="1">
          <p15:clr>
            <a:srgbClr val="FBAE40"/>
          </p15:clr>
        </p15:guide>
        <p15:guide id="7" pos="336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vslutning-rö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3BDD6BDB-456F-8B6C-A32E-51C8084EFA92}"/>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 name="Bildobjekt 6">
            <a:extLst>
              <a:ext uri="{FF2B5EF4-FFF2-40B4-BE49-F238E27FC236}">
                <a16:creationId xmlns:a16="http://schemas.microsoft.com/office/drawing/2014/main" id="{F9152557-9EF6-6A70-6D30-CF8A3A2BBBC2}"/>
              </a:ext>
            </a:extLst>
          </p:cNvPr>
          <p:cNvPicPr>
            <a:picLocks noChangeAspect="1"/>
          </p:cNvPicPr>
          <p:nvPr userDrawn="1"/>
        </p:nvPicPr>
        <p:blipFill>
          <a:blip r:embed="rId2"/>
          <a:srcRect/>
          <a:stretch/>
        </p:blipFill>
        <p:spPr>
          <a:xfrm>
            <a:off x="4270980" y="2332141"/>
            <a:ext cx="3650040" cy="2620542"/>
          </a:xfrm>
          <a:prstGeom prst="rect">
            <a:avLst/>
          </a:prstGeom>
        </p:spPr>
      </p:pic>
      <p:pic>
        <p:nvPicPr>
          <p:cNvPr id="3" name="Bildobjekt 2">
            <a:extLst>
              <a:ext uri="{FF2B5EF4-FFF2-40B4-BE49-F238E27FC236}">
                <a16:creationId xmlns:a16="http://schemas.microsoft.com/office/drawing/2014/main" id="{12F39EC8-C827-590F-F556-B4F0B94EB1AA}"/>
              </a:ext>
            </a:extLst>
          </p:cNvPr>
          <p:cNvPicPr>
            <a:picLocks noChangeAspect="1"/>
          </p:cNvPicPr>
          <p:nvPr userDrawn="1"/>
        </p:nvPicPr>
        <p:blipFill rotWithShape="1">
          <a:blip r:embed="rId3">
            <a:alphaModFix amt="50000"/>
          </a:blip>
          <a:srcRect b="16628"/>
          <a:stretch/>
        </p:blipFill>
        <p:spPr>
          <a:xfrm>
            <a:off x="8535467" y="808268"/>
            <a:ext cx="3352985" cy="5241463"/>
          </a:xfrm>
          <a:prstGeom prst="rect">
            <a:avLst/>
          </a:prstGeom>
        </p:spPr>
      </p:pic>
    </p:spTree>
    <p:extLst>
      <p:ext uri="{BB962C8B-B14F-4D97-AF65-F5344CB8AC3E}">
        <p14:creationId xmlns:p14="http://schemas.microsoft.com/office/powerpoint/2010/main" val="4017346448"/>
      </p:ext>
    </p:extLst>
  </p:cSld>
  <p:clrMapOvr>
    <a:masterClrMapping/>
  </p:clrMapOvr>
  <p:extLst>
    <p:ext uri="{DCECCB84-F9BA-43D5-87BE-67443E8EF086}">
      <p15:sldGuideLst xmlns:p15="http://schemas.microsoft.com/office/powerpoint/2012/main">
        <p15:guide id="1" orient="horz" pos="3203" userDrawn="1">
          <p15:clr>
            <a:srgbClr val="FBAE40"/>
          </p15:clr>
        </p15:guide>
        <p15:guide id="2" pos="529" userDrawn="1">
          <p15:clr>
            <a:srgbClr val="FBAE40"/>
          </p15:clr>
        </p15:guide>
        <p15:guide id="3"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slide-foto-röd">
    <p:spTree>
      <p:nvGrpSpPr>
        <p:cNvPr id="1" name=""/>
        <p:cNvGrpSpPr/>
        <p:nvPr/>
      </p:nvGrpSpPr>
      <p:grpSpPr>
        <a:xfrm>
          <a:off x="0" y="0"/>
          <a:ext cx="0" cy="0"/>
          <a:chOff x="0" y="0"/>
          <a:chExt cx="0" cy="0"/>
        </a:xfrm>
      </p:grpSpPr>
      <p:sp>
        <p:nvSpPr>
          <p:cNvPr id="8" name="Platshållare för bild 6">
            <a:extLst>
              <a:ext uri="{FF2B5EF4-FFF2-40B4-BE49-F238E27FC236}">
                <a16:creationId xmlns:a16="http://schemas.microsoft.com/office/drawing/2014/main" id="{0D68C2FE-1A7E-6E3A-EB63-7C80973DD6BA}"/>
              </a:ext>
            </a:extLst>
          </p:cNvPr>
          <p:cNvSpPr>
            <a:spLocks noGrp="1"/>
          </p:cNvSpPr>
          <p:nvPr>
            <p:ph type="pic" sz="quarter" idx="10"/>
          </p:nvPr>
        </p:nvSpPr>
        <p:spPr>
          <a:xfrm>
            <a:off x="0" y="0"/>
            <a:ext cx="12192000" cy="5073650"/>
          </a:xfrm>
          <a:solidFill>
            <a:schemeClr val="bg1">
              <a:lumMod val="95000"/>
            </a:schemeClr>
          </a:solidFill>
        </p:spPr>
        <p:txBody>
          <a:bodyPr/>
          <a:lstStyle/>
          <a:p>
            <a:r>
              <a:rPr lang="sv-SE"/>
              <a:t>Klicka på ikonen för att lägga till en bild</a:t>
            </a:r>
          </a:p>
        </p:txBody>
      </p:sp>
      <p:sp>
        <p:nvSpPr>
          <p:cNvPr id="6" name="Rubrik 1">
            <a:extLst>
              <a:ext uri="{FF2B5EF4-FFF2-40B4-BE49-F238E27FC236}">
                <a16:creationId xmlns:a16="http://schemas.microsoft.com/office/drawing/2014/main" id="{5CEFCFD1-EDC7-C685-6388-29570104AEBD}"/>
              </a:ext>
            </a:extLst>
          </p:cNvPr>
          <p:cNvSpPr>
            <a:spLocks noGrp="1"/>
          </p:cNvSpPr>
          <p:nvPr>
            <p:ph type="ctrTitle"/>
          </p:nvPr>
        </p:nvSpPr>
        <p:spPr>
          <a:xfrm>
            <a:off x="839789" y="1066082"/>
            <a:ext cx="10330236" cy="2029012"/>
          </a:xfrm>
          <a:prstGeom prst="rect">
            <a:avLst/>
          </a:prstGeom>
        </p:spPr>
        <p:txBody>
          <a:bodyPr anchor="b"/>
          <a:lstStyle>
            <a:lvl1pPr algn="ctr">
              <a:defRPr sz="6000">
                <a:solidFill>
                  <a:schemeClr val="bg1"/>
                </a:solidFill>
              </a:defRPr>
            </a:lvl1pPr>
          </a:lstStyle>
          <a:p>
            <a:r>
              <a:rPr lang="sv-SE"/>
              <a:t>Klicka här för att ändra mall för rubrikformat</a:t>
            </a:r>
            <a:endParaRPr lang="sv-SE" dirty="0"/>
          </a:p>
        </p:txBody>
      </p:sp>
      <p:sp>
        <p:nvSpPr>
          <p:cNvPr id="9" name="Underrubrik 2">
            <a:extLst>
              <a:ext uri="{FF2B5EF4-FFF2-40B4-BE49-F238E27FC236}">
                <a16:creationId xmlns:a16="http://schemas.microsoft.com/office/drawing/2014/main" id="{4B18A761-EC91-F315-BAAF-66D18984C518}"/>
              </a:ext>
            </a:extLst>
          </p:cNvPr>
          <p:cNvSpPr>
            <a:spLocks noGrp="1"/>
          </p:cNvSpPr>
          <p:nvPr>
            <p:ph type="subTitle" idx="1"/>
          </p:nvPr>
        </p:nvSpPr>
        <p:spPr>
          <a:xfrm>
            <a:off x="839788" y="3486333"/>
            <a:ext cx="10330235" cy="722764"/>
          </a:xfrm>
        </p:spPr>
        <p:txBody>
          <a:bodyPr/>
          <a:lstStyle>
            <a:lvl1pPr marL="0" indent="0" algn="ctr">
              <a:buNone/>
              <a:defRPr sz="2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4" name="Rektangel 3">
            <a:extLst>
              <a:ext uri="{FF2B5EF4-FFF2-40B4-BE49-F238E27FC236}">
                <a16:creationId xmlns:a16="http://schemas.microsoft.com/office/drawing/2014/main" id="{101F918B-98F4-D90E-C755-906950B1BBC8}"/>
              </a:ext>
            </a:extLst>
          </p:cNvPr>
          <p:cNvSpPr/>
          <p:nvPr userDrawn="1"/>
        </p:nvSpPr>
        <p:spPr>
          <a:xfrm>
            <a:off x="0" y="5073650"/>
            <a:ext cx="12192000" cy="17843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 name="Bildobjekt 1">
            <a:extLst>
              <a:ext uri="{FF2B5EF4-FFF2-40B4-BE49-F238E27FC236}">
                <a16:creationId xmlns:a16="http://schemas.microsoft.com/office/drawing/2014/main" id="{7D9F3B7E-9EF8-A3C2-7199-95D4D92A9139}"/>
              </a:ext>
            </a:extLst>
          </p:cNvPr>
          <p:cNvPicPr>
            <a:picLocks noChangeAspect="1"/>
          </p:cNvPicPr>
          <p:nvPr userDrawn="1"/>
        </p:nvPicPr>
        <p:blipFill>
          <a:blip r:embed="rId2"/>
          <a:srcRect/>
          <a:stretch/>
        </p:blipFill>
        <p:spPr>
          <a:xfrm>
            <a:off x="5296172" y="5375379"/>
            <a:ext cx="1637905" cy="1175932"/>
          </a:xfrm>
          <a:prstGeom prst="rect">
            <a:avLst/>
          </a:prstGeom>
        </p:spPr>
      </p:pic>
    </p:spTree>
    <p:extLst>
      <p:ext uri="{BB962C8B-B14F-4D97-AF65-F5344CB8AC3E}">
        <p14:creationId xmlns:p14="http://schemas.microsoft.com/office/powerpoint/2010/main" val="922333031"/>
      </p:ext>
    </p:extLst>
  </p:cSld>
  <p:clrMapOvr>
    <a:masterClrMapping/>
  </p:clrMapOvr>
  <p:extLst>
    <p:ext uri="{DCECCB84-F9BA-43D5-87BE-67443E8EF086}">
      <p15:sldGuideLst xmlns:p15="http://schemas.microsoft.com/office/powerpoint/2012/main">
        <p15:guide id="1" orient="horz" pos="1003" userDrawn="1">
          <p15:clr>
            <a:srgbClr val="FBAE40"/>
          </p15:clr>
        </p15:guide>
        <p15:guide id="2" pos="529" userDrawn="1">
          <p15:clr>
            <a:srgbClr val="FBAE40"/>
          </p15:clr>
        </p15:guide>
        <p15:guide id="3" pos="640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slide-vi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1341438"/>
            <a:ext cx="9464611" cy="4279873"/>
          </a:xfrm>
          <a:prstGeom prst="rect">
            <a:avLst/>
          </a:prstGeom>
        </p:spPr>
        <p:txBody>
          <a:bodyPr anchor="ctr"/>
          <a:lstStyle/>
          <a:p>
            <a:r>
              <a:rPr lang="sv-SE"/>
              <a:t>Klicka här för att ändra mall för rubrikformat</a:t>
            </a:r>
            <a:endParaRPr lang="sv-SE" dirty="0"/>
          </a:p>
        </p:txBody>
      </p:sp>
      <p:sp>
        <p:nvSpPr>
          <p:cNvPr id="7" name="Platshållare för bildnummer 5">
            <a:extLst>
              <a:ext uri="{FF2B5EF4-FFF2-40B4-BE49-F238E27FC236}">
                <a16:creationId xmlns:a16="http://schemas.microsoft.com/office/drawing/2014/main" id="{AF923A31-7505-81CE-2F8E-0F60C490B299}"/>
              </a:ext>
            </a:extLst>
          </p:cNvPr>
          <p:cNvSpPr>
            <a:spLocks noGrp="1"/>
          </p:cNvSpPr>
          <p:nvPr>
            <p:ph type="sldNum" sz="quarter" idx="12"/>
          </p:nvPr>
        </p:nvSpPr>
        <p:spPr>
          <a:xfrm>
            <a:off x="10519735" y="6341836"/>
            <a:ext cx="1510567" cy="365125"/>
          </a:xfrm>
        </p:spPr>
        <p:txBody>
          <a:bodyPr/>
          <a:lstStyle/>
          <a:p>
            <a:fld id="{015D1691-9462-BA41-A206-FCCD128D7FAF}" type="slidenum">
              <a:rPr lang="sv-SE" smtClean="0"/>
              <a:t>‹#›</a:t>
            </a:fld>
            <a:endParaRPr lang="sv-SE" dirty="0"/>
          </a:p>
        </p:txBody>
      </p:sp>
      <p:pic>
        <p:nvPicPr>
          <p:cNvPr id="4" name="Bildobjekt 3">
            <a:extLst>
              <a:ext uri="{FF2B5EF4-FFF2-40B4-BE49-F238E27FC236}">
                <a16:creationId xmlns:a16="http://schemas.microsoft.com/office/drawing/2014/main" id="{DB243219-E178-0ED3-DE2B-3C09C979D526}"/>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1910439717"/>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3912" userDrawn="1">
          <p15:clr>
            <a:srgbClr val="FBAE40"/>
          </p15:clr>
        </p15:guide>
        <p15:guide id="5" pos="6417" userDrawn="1">
          <p15:clr>
            <a:srgbClr val="FBAE40"/>
          </p15:clr>
        </p15:guide>
        <p15:guide id="6" pos="661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slide-foto">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09FBFB17-813F-4168-8434-BF83E5359CFD}"/>
              </a:ext>
            </a:extLst>
          </p:cNvPr>
          <p:cNvSpPr/>
          <p:nvPr userDrawn="1"/>
        </p:nvSpPr>
        <p:spPr>
          <a:xfrm>
            <a:off x="10186988" y="5067066"/>
            <a:ext cx="2005012" cy="14252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1341438"/>
            <a:ext cx="9464611" cy="4279873"/>
          </a:xfrm>
          <a:prstGeom prst="rect">
            <a:avLst/>
          </a:prstGeom>
        </p:spPr>
        <p:txBody>
          <a:bodyPr anchor="ctr"/>
          <a:lstStyle>
            <a:lvl1pPr>
              <a:defRPr>
                <a:solidFill>
                  <a:schemeClr val="bg1"/>
                </a:solidFill>
              </a:defRPr>
            </a:lvl1pPr>
          </a:lstStyle>
          <a:p>
            <a:r>
              <a:rPr lang="sv-SE"/>
              <a:t>Klicka här för att ändra mall för rubrikformat</a:t>
            </a:r>
            <a:endParaRPr lang="sv-SE" dirty="0"/>
          </a:p>
        </p:txBody>
      </p:sp>
      <p:sp>
        <p:nvSpPr>
          <p:cNvPr id="8" name="Platshållare för bildnummer 5">
            <a:extLst>
              <a:ext uri="{FF2B5EF4-FFF2-40B4-BE49-F238E27FC236}">
                <a16:creationId xmlns:a16="http://schemas.microsoft.com/office/drawing/2014/main" id="{FC2FE9F8-3F4D-0CDB-0593-1046262C8F67}"/>
              </a:ext>
            </a:extLst>
          </p:cNvPr>
          <p:cNvSpPr txBox="1">
            <a:spLocks/>
          </p:cNvSpPr>
          <p:nvPr userDrawn="1"/>
        </p:nvSpPr>
        <p:spPr>
          <a:xfrm>
            <a:off x="10519735" y="6341836"/>
            <a:ext cx="1510567" cy="365125"/>
          </a:xfrm>
          <a:prstGeom prst="rect">
            <a:avLst/>
          </a:prstGeom>
        </p:spPr>
        <p:txBody>
          <a:bodyPr vert="horz" lIns="91440" tIns="45720" rIns="91440" bIns="45720" rtlCol="0" anchor="ctr"/>
          <a:lstStyle>
            <a:defPPr>
              <a:defRPr lang="sv-S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15D1691-9462-BA41-A206-FCCD128D7FAF}" type="slidenum">
              <a:rPr lang="sv-SE" smtClean="0"/>
              <a:pPr/>
              <a:t>‹#›</a:t>
            </a:fld>
            <a:endParaRPr lang="sv-SE" dirty="0"/>
          </a:p>
        </p:txBody>
      </p:sp>
      <p:sp>
        <p:nvSpPr>
          <p:cNvPr id="35" name="Frihandsfigur 34">
            <a:extLst>
              <a:ext uri="{FF2B5EF4-FFF2-40B4-BE49-F238E27FC236}">
                <a16:creationId xmlns:a16="http://schemas.microsoft.com/office/drawing/2014/main" id="{FA7C656E-F750-91F4-370D-B5A9ADFBA1A7}"/>
              </a:ext>
            </a:extLst>
          </p:cNvPr>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5348822 h 6858000"/>
              <a:gd name="connsiteX3" fmla="*/ 10580670 w 12192000"/>
              <a:gd name="connsiteY3" fmla="*/ 5348822 h 6858000"/>
              <a:gd name="connsiteX4" fmla="*/ 10510065 w 12192000"/>
              <a:gd name="connsiteY4" fmla="*/ 5419427 h 6858000"/>
              <a:gd name="connsiteX5" fmla="*/ 10510065 w 12192000"/>
              <a:gd name="connsiteY5" fmla="*/ 6139985 h 6858000"/>
              <a:gd name="connsiteX6" fmla="*/ 10580670 w 12192000"/>
              <a:gd name="connsiteY6" fmla="*/ 6210590 h 6858000"/>
              <a:gd name="connsiteX7" fmla="*/ 12192000 w 12192000"/>
              <a:gd name="connsiteY7" fmla="*/ 6210590 h 6858000"/>
              <a:gd name="connsiteX8" fmla="*/ 12192000 w 12192000"/>
              <a:gd name="connsiteY8" fmla="*/ 6858000 h 6858000"/>
              <a:gd name="connsiteX9" fmla="*/ 0 w 12192000"/>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000" h="6858000">
                <a:moveTo>
                  <a:pt x="0" y="0"/>
                </a:moveTo>
                <a:lnTo>
                  <a:pt x="12192000" y="0"/>
                </a:lnTo>
                <a:lnTo>
                  <a:pt x="12192000" y="5348822"/>
                </a:lnTo>
                <a:lnTo>
                  <a:pt x="10580670" y="5348822"/>
                </a:lnTo>
                <a:cubicBezTo>
                  <a:pt x="10541676" y="5348822"/>
                  <a:pt x="10510065" y="5380433"/>
                  <a:pt x="10510065" y="5419427"/>
                </a:cubicBezTo>
                <a:lnTo>
                  <a:pt x="10510065" y="6139985"/>
                </a:lnTo>
                <a:cubicBezTo>
                  <a:pt x="10510065" y="6178979"/>
                  <a:pt x="10541676" y="6210590"/>
                  <a:pt x="10580670" y="6210590"/>
                </a:cubicBezTo>
                <a:lnTo>
                  <a:pt x="12192000" y="6210590"/>
                </a:lnTo>
                <a:lnTo>
                  <a:pt x="12192000" y="6858000"/>
                </a:lnTo>
                <a:lnTo>
                  <a:pt x="0" y="6858000"/>
                </a:lnTo>
                <a:close/>
              </a:path>
            </a:pathLst>
          </a:custGeom>
          <a:solidFill>
            <a:schemeClr val="bg1">
              <a:lumMod val="95000"/>
            </a:schemeClr>
          </a:solidFill>
        </p:spPr>
        <p:txBody>
          <a:bodyPr wrap="square">
            <a:noAutofit/>
          </a:bodyPr>
          <a:lstStyle/>
          <a:p>
            <a:r>
              <a:rPr lang="sv-SE"/>
              <a:t>Klicka på ikonen för att lägga till en bild</a:t>
            </a:r>
          </a:p>
        </p:txBody>
      </p:sp>
      <p:pic>
        <p:nvPicPr>
          <p:cNvPr id="33" name="Bildobjekt 32">
            <a:extLst>
              <a:ext uri="{FF2B5EF4-FFF2-40B4-BE49-F238E27FC236}">
                <a16:creationId xmlns:a16="http://schemas.microsoft.com/office/drawing/2014/main" id="{88A4E1FB-424B-70BB-794C-E7F826E2D0A1}"/>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3050491835"/>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spal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283465"/>
            <a:ext cx="9450643" cy="1243584"/>
          </a:xfrm>
          <a:prstGeom prst="rect">
            <a:avLst/>
          </a:prstGeom>
        </p:spPr>
        <p:txBody>
          <a:bodyPr>
            <a:noAutofit/>
          </a:bodyPr>
          <a:lstStyle/>
          <a:p>
            <a:r>
              <a:rPr lang="sv-SE"/>
              <a:t>Klicka här för att ändra mall för rubrikformat</a:t>
            </a:r>
            <a:endParaRPr lang="sv-SE" dirty="0"/>
          </a:p>
        </p:txBody>
      </p:sp>
      <p:sp>
        <p:nvSpPr>
          <p:cNvPr id="8" name="Platshållare för text 7">
            <a:extLst>
              <a:ext uri="{FF2B5EF4-FFF2-40B4-BE49-F238E27FC236}">
                <a16:creationId xmlns:a16="http://schemas.microsoft.com/office/drawing/2014/main" id="{261819B7-196B-EDEA-D4B6-4920A0ABA79B}"/>
              </a:ext>
            </a:extLst>
          </p:cNvPr>
          <p:cNvSpPr>
            <a:spLocks noGrp="1"/>
          </p:cNvSpPr>
          <p:nvPr>
            <p:ph type="body" sz="quarter" idx="13"/>
          </p:nvPr>
        </p:nvSpPr>
        <p:spPr>
          <a:xfrm>
            <a:off x="695325" y="1808163"/>
            <a:ext cx="9477375"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nummer 5">
            <a:extLst>
              <a:ext uri="{FF2B5EF4-FFF2-40B4-BE49-F238E27FC236}">
                <a16:creationId xmlns:a16="http://schemas.microsoft.com/office/drawing/2014/main" id="{8D16B0C6-1ACD-F351-E3ED-948733B95F31}"/>
              </a:ext>
            </a:extLst>
          </p:cNvPr>
          <p:cNvSpPr txBox="1">
            <a:spLocks/>
          </p:cNvSpPr>
          <p:nvPr userDrawn="1"/>
        </p:nvSpPr>
        <p:spPr>
          <a:xfrm>
            <a:off x="10519735" y="6341836"/>
            <a:ext cx="1510567" cy="365125"/>
          </a:xfrm>
          <a:prstGeom prst="rect">
            <a:avLst/>
          </a:prstGeom>
        </p:spPr>
        <p:txBody>
          <a:bodyPr vert="horz" lIns="91440" tIns="45720" rIns="91440" bIns="45720" rtlCol="0" anchor="ctr"/>
          <a:lstStyle>
            <a:defPPr>
              <a:defRPr lang="sv-S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15D1691-9462-BA41-A206-FCCD128D7FAF}" type="slidenum">
              <a:rPr lang="sv-SE" smtClean="0"/>
              <a:pPr/>
              <a:t>‹#›</a:t>
            </a:fld>
            <a:endParaRPr lang="sv-SE" dirty="0"/>
          </a:p>
        </p:txBody>
      </p:sp>
      <p:pic>
        <p:nvPicPr>
          <p:cNvPr id="3" name="Bildobjekt 2">
            <a:extLst>
              <a:ext uri="{FF2B5EF4-FFF2-40B4-BE49-F238E27FC236}">
                <a16:creationId xmlns:a16="http://schemas.microsoft.com/office/drawing/2014/main" id="{3D9ED7FE-A040-33DC-CA13-4BA5DB6F98DA}"/>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3899024564"/>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guide id="6" orient="horz" pos="3838" userDrawn="1">
          <p15:clr>
            <a:srgbClr val="FBAE40"/>
          </p15:clr>
        </p15:guide>
        <p15:guide id="7" pos="43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spal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283465"/>
            <a:ext cx="9450643" cy="1243584"/>
          </a:xfrm>
          <a:prstGeom prst="rect">
            <a:avLst/>
          </a:prstGeom>
        </p:spPr>
        <p:txBody>
          <a:bodyPr>
            <a:noAutofit/>
          </a:bodyPr>
          <a:lstStyle/>
          <a:p>
            <a:r>
              <a:rPr lang="sv-SE"/>
              <a:t>Klicka här för att ändra mall för rubrikformat</a:t>
            </a:r>
            <a:endParaRPr lang="sv-SE" dirty="0"/>
          </a:p>
        </p:txBody>
      </p:sp>
      <p:sp>
        <p:nvSpPr>
          <p:cNvPr id="6" name="Platshållare för text 7">
            <a:extLst>
              <a:ext uri="{FF2B5EF4-FFF2-40B4-BE49-F238E27FC236}">
                <a16:creationId xmlns:a16="http://schemas.microsoft.com/office/drawing/2014/main" id="{933ED297-775A-5026-424E-AE3FAA5DDBD3}"/>
              </a:ext>
            </a:extLst>
          </p:cNvPr>
          <p:cNvSpPr>
            <a:spLocks noGrp="1"/>
          </p:cNvSpPr>
          <p:nvPr>
            <p:ph type="body" sz="quarter" idx="13"/>
          </p:nvPr>
        </p:nvSpPr>
        <p:spPr>
          <a:xfrm>
            <a:off x="695326" y="1808163"/>
            <a:ext cx="4581845"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text 7">
            <a:extLst>
              <a:ext uri="{FF2B5EF4-FFF2-40B4-BE49-F238E27FC236}">
                <a16:creationId xmlns:a16="http://schemas.microsoft.com/office/drawing/2014/main" id="{50A8F823-CACC-BFAC-1E38-20932C593442}"/>
              </a:ext>
            </a:extLst>
          </p:cNvPr>
          <p:cNvSpPr>
            <a:spLocks noGrp="1"/>
          </p:cNvSpPr>
          <p:nvPr>
            <p:ph type="body" sz="quarter" idx="14"/>
          </p:nvPr>
        </p:nvSpPr>
        <p:spPr>
          <a:xfrm>
            <a:off x="5591175" y="1808163"/>
            <a:ext cx="4581845"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bildnummer 5">
            <a:extLst>
              <a:ext uri="{FF2B5EF4-FFF2-40B4-BE49-F238E27FC236}">
                <a16:creationId xmlns:a16="http://schemas.microsoft.com/office/drawing/2014/main" id="{819E549B-E866-1B6C-8CD0-BEB1976499A0}"/>
              </a:ext>
            </a:extLst>
          </p:cNvPr>
          <p:cNvSpPr>
            <a:spLocks noGrp="1"/>
          </p:cNvSpPr>
          <p:nvPr>
            <p:ph type="sldNum" sz="quarter" idx="12"/>
          </p:nvPr>
        </p:nvSpPr>
        <p:spPr>
          <a:xfrm>
            <a:off x="10519735" y="6341836"/>
            <a:ext cx="1510567" cy="365125"/>
          </a:xfrm>
        </p:spPr>
        <p:txBody>
          <a:bodyPr/>
          <a:lstStyle/>
          <a:p>
            <a:fld id="{015D1691-9462-BA41-A206-FCCD128D7FAF}" type="slidenum">
              <a:rPr lang="sv-SE" smtClean="0"/>
              <a:t>‹#›</a:t>
            </a:fld>
            <a:endParaRPr lang="sv-SE" dirty="0"/>
          </a:p>
        </p:txBody>
      </p:sp>
      <p:pic>
        <p:nvPicPr>
          <p:cNvPr id="3" name="Bildobjekt 2">
            <a:extLst>
              <a:ext uri="{FF2B5EF4-FFF2-40B4-BE49-F238E27FC236}">
                <a16:creationId xmlns:a16="http://schemas.microsoft.com/office/drawing/2014/main" id="{09DC8B4A-042F-E88B-BE91-8C833CCE5E77}"/>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3587737816"/>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guide id="6" pos="3522"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spal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283465"/>
            <a:ext cx="9450643" cy="1243584"/>
          </a:xfrm>
          <a:prstGeom prst="rect">
            <a:avLst/>
          </a:prstGeom>
        </p:spPr>
        <p:txBody>
          <a:bodyPr>
            <a:noAutofit/>
          </a:bodyPr>
          <a:lstStyle/>
          <a:p>
            <a:r>
              <a:rPr lang="sv-SE"/>
              <a:t>Klicka här för att ändra mall för rubrikformat</a:t>
            </a:r>
            <a:endParaRPr lang="sv-SE" dirty="0"/>
          </a:p>
        </p:txBody>
      </p:sp>
      <p:sp>
        <p:nvSpPr>
          <p:cNvPr id="6" name="Platshållare för text 7">
            <a:extLst>
              <a:ext uri="{FF2B5EF4-FFF2-40B4-BE49-F238E27FC236}">
                <a16:creationId xmlns:a16="http://schemas.microsoft.com/office/drawing/2014/main" id="{933ED297-775A-5026-424E-AE3FAA5DDBD3}"/>
              </a:ext>
            </a:extLst>
          </p:cNvPr>
          <p:cNvSpPr>
            <a:spLocks noGrp="1"/>
          </p:cNvSpPr>
          <p:nvPr>
            <p:ph type="body" sz="quarter" idx="13"/>
          </p:nvPr>
        </p:nvSpPr>
        <p:spPr>
          <a:xfrm>
            <a:off x="695326" y="1808163"/>
            <a:ext cx="3132137"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text 7">
            <a:extLst>
              <a:ext uri="{FF2B5EF4-FFF2-40B4-BE49-F238E27FC236}">
                <a16:creationId xmlns:a16="http://schemas.microsoft.com/office/drawing/2014/main" id="{50A8F823-CACC-BFAC-1E38-20932C593442}"/>
              </a:ext>
            </a:extLst>
          </p:cNvPr>
          <p:cNvSpPr>
            <a:spLocks noGrp="1"/>
          </p:cNvSpPr>
          <p:nvPr>
            <p:ph type="body" sz="quarter" idx="14"/>
          </p:nvPr>
        </p:nvSpPr>
        <p:spPr>
          <a:xfrm>
            <a:off x="3952876" y="1808163"/>
            <a:ext cx="3043238"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2" name="Platshållare för text 7">
            <a:extLst>
              <a:ext uri="{FF2B5EF4-FFF2-40B4-BE49-F238E27FC236}">
                <a16:creationId xmlns:a16="http://schemas.microsoft.com/office/drawing/2014/main" id="{E40167E2-243D-562D-21CC-FC00F3C361BB}"/>
              </a:ext>
            </a:extLst>
          </p:cNvPr>
          <p:cNvSpPr>
            <a:spLocks noGrp="1"/>
          </p:cNvSpPr>
          <p:nvPr>
            <p:ph type="body" sz="quarter" idx="15"/>
          </p:nvPr>
        </p:nvSpPr>
        <p:spPr>
          <a:xfrm>
            <a:off x="7126382" y="1808163"/>
            <a:ext cx="3043238"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bildnummer 5">
            <a:extLst>
              <a:ext uri="{FF2B5EF4-FFF2-40B4-BE49-F238E27FC236}">
                <a16:creationId xmlns:a16="http://schemas.microsoft.com/office/drawing/2014/main" id="{DE3749B5-08EA-1CD0-BD99-4D24F6BF88CF}"/>
              </a:ext>
            </a:extLst>
          </p:cNvPr>
          <p:cNvSpPr>
            <a:spLocks noGrp="1"/>
          </p:cNvSpPr>
          <p:nvPr>
            <p:ph type="sldNum" sz="quarter" idx="12"/>
          </p:nvPr>
        </p:nvSpPr>
        <p:spPr>
          <a:xfrm>
            <a:off x="10519735" y="6341836"/>
            <a:ext cx="1510567" cy="365125"/>
          </a:xfrm>
        </p:spPr>
        <p:txBody>
          <a:bodyPr/>
          <a:lstStyle/>
          <a:p>
            <a:fld id="{015D1691-9462-BA41-A206-FCCD128D7FAF}" type="slidenum">
              <a:rPr lang="sv-SE" smtClean="0"/>
              <a:t>‹#›</a:t>
            </a:fld>
            <a:endParaRPr lang="sv-SE" dirty="0"/>
          </a:p>
        </p:txBody>
      </p:sp>
      <p:pic>
        <p:nvPicPr>
          <p:cNvPr id="3" name="Bildobjekt 2">
            <a:extLst>
              <a:ext uri="{FF2B5EF4-FFF2-40B4-BE49-F238E27FC236}">
                <a16:creationId xmlns:a16="http://schemas.microsoft.com/office/drawing/2014/main" id="{99CB09D2-28D0-C934-11D6-CD5C1E241D40}"/>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1933937283"/>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2411"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guide id="6" pos="2490" userDrawn="1">
          <p15:clr>
            <a:srgbClr val="FBAE40"/>
          </p15:clr>
        </p15:guide>
        <p15:guide id="7" pos="4407" userDrawn="1">
          <p15:clr>
            <a:srgbClr val="FBAE40"/>
          </p15:clr>
        </p15:guide>
        <p15:guide id="8" pos="448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spalt med platshållare för medi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283465"/>
            <a:ext cx="9450643" cy="1243584"/>
          </a:xfrm>
          <a:prstGeom prst="rect">
            <a:avLst/>
          </a:prstGeom>
        </p:spPr>
        <p:txBody>
          <a:bodyPr>
            <a:noAutofit/>
          </a:bodyPr>
          <a:lstStyle/>
          <a:p>
            <a:r>
              <a:rPr lang="sv-SE"/>
              <a:t>Klicka här för att ändra mall för rubrikformat</a:t>
            </a:r>
            <a:endParaRPr lang="sv-SE" dirty="0"/>
          </a:p>
        </p:txBody>
      </p:sp>
      <p:sp>
        <p:nvSpPr>
          <p:cNvPr id="5" name="Platshållare för innehåll 2">
            <a:extLst>
              <a:ext uri="{FF2B5EF4-FFF2-40B4-BE49-F238E27FC236}">
                <a16:creationId xmlns:a16="http://schemas.microsoft.com/office/drawing/2014/main" id="{0A9D824B-9529-D0A0-C5E4-6D0C84B6B224}"/>
              </a:ext>
            </a:extLst>
          </p:cNvPr>
          <p:cNvSpPr>
            <a:spLocks noGrp="1"/>
          </p:cNvSpPr>
          <p:nvPr>
            <p:ph idx="13"/>
          </p:nvPr>
        </p:nvSpPr>
        <p:spPr>
          <a:xfrm>
            <a:off x="5577841" y="1808163"/>
            <a:ext cx="4608575" cy="4279265"/>
          </a:xfrm>
        </p:spPr>
        <p:txBody>
          <a:bodyPr>
            <a:noAutofit/>
          </a:bodyPr>
          <a:lstStyle>
            <a:lvl1pPr marL="180975" indent="-180975">
              <a:tabLst/>
              <a:defRPr sz="2000"/>
            </a:lvl1pPr>
            <a:lvl2pPr marL="625475" indent="-168275">
              <a:tabLst/>
              <a:defRPr sz="1800"/>
            </a:lvl2pPr>
            <a:lvl3pPr marL="1069975" indent="-155575">
              <a:tabLst/>
              <a:defRPr sz="1800"/>
            </a:lvl3pPr>
            <a:lvl4pPr marL="1558925" indent="-187325">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text 7">
            <a:extLst>
              <a:ext uri="{FF2B5EF4-FFF2-40B4-BE49-F238E27FC236}">
                <a16:creationId xmlns:a16="http://schemas.microsoft.com/office/drawing/2014/main" id="{C39E45F3-78D9-D0EC-3C7D-A186ACED5C6F}"/>
              </a:ext>
            </a:extLst>
          </p:cNvPr>
          <p:cNvSpPr>
            <a:spLocks noGrp="1"/>
          </p:cNvSpPr>
          <p:nvPr>
            <p:ph type="body" sz="quarter" idx="14"/>
          </p:nvPr>
        </p:nvSpPr>
        <p:spPr>
          <a:xfrm>
            <a:off x="695326" y="1808163"/>
            <a:ext cx="4608576"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bildnummer 5">
            <a:extLst>
              <a:ext uri="{FF2B5EF4-FFF2-40B4-BE49-F238E27FC236}">
                <a16:creationId xmlns:a16="http://schemas.microsoft.com/office/drawing/2014/main" id="{BB10255A-29FE-00B3-2BE5-E891B6312511}"/>
              </a:ext>
            </a:extLst>
          </p:cNvPr>
          <p:cNvSpPr txBox="1">
            <a:spLocks/>
          </p:cNvSpPr>
          <p:nvPr userDrawn="1"/>
        </p:nvSpPr>
        <p:spPr>
          <a:xfrm>
            <a:off x="10519735" y="6341836"/>
            <a:ext cx="1510567" cy="365125"/>
          </a:xfrm>
          <a:prstGeom prst="rect">
            <a:avLst/>
          </a:prstGeom>
        </p:spPr>
        <p:txBody>
          <a:bodyPr vert="horz" lIns="91440" tIns="45720" rIns="91440" bIns="45720" rtlCol="0" anchor="ctr"/>
          <a:lstStyle>
            <a:defPPr>
              <a:defRPr lang="sv-S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15D1691-9462-BA41-A206-FCCD128D7FAF}" type="slidenum">
              <a:rPr lang="sv-SE" smtClean="0"/>
              <a:pPr/>
              <a:t>‹#›</a:t>
            </a:fld>
            <a:endParaRPr lang="sv-SE" dirty="0"/>
          </a:p>
        </p:txBody>
      </p:sp>
      <p:pic>
        <p:nvPicPr>
          <p:cNvPr id="3" name="Bildobjekt 2">
            <a:extLst>
              <a:ext uri="{FF2B5EF4-FFF2-40B4-BE49-F238E27FC236}">
                <a16:creationId xmlns:a16="http://schemas.microsoft.com/office/drawing/2014/main" id="{7F08E344-B088-97A6-CCE3-2AB6E5F77F57}"/>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518045563"/>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spalt med platshållare för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D9A1A-E989-15BB-0CEA-66BAD8240A30}"/>
              </a:ext>
            </a:extLst>
          </p:cNvPr>
          <p:cNvSpPr>
            <a:spLocks noGrp="1"/>
          </p:cNvSpPr>
          <p:nvPr>
            <p:ph type="title"/>
          </p:nvPr>
        </p:nvSpPr>
        <p:spPr>
          <a:xfrm>
            <a:off x="722377" y="283465"/>
            <a:ext cx="9450643" cy="1243584"/>
          </a:xfrm>
          <a:prstGeom prst="rect">
            <a:avLst/>
          </a:prstGeom>
        </p:spPr>
        <p:txBody>
          <a:bodyPr>
            <a:noAutofit/>
          </a:bodyPr>
          <a:lstStyle/>
          <a:p>
            <a:r>
              <a:rPr lang="sv-SE"/>
              <a:t>Klicka här för att ändra mall för rubrikformat</a:t>
            </a:r>
            <a:endParaRPr lang="sv-SE" dirty="0"/>
          </a:p>
        </p:txBody>
      </p:sp>
      <p:sp>
        <p:nvSpPr>
          <p:cNvPr id="6" name="Platshållare för text 7">
            <a:extLst>
              <a:ext uri="{FF2B5EF4-FFF2-40B4-BE49-F238E27FC236}">
                <a16:creationId xmlns:a16="http://schemas.microsoft.com/office/drawing/2014/main" id="{933ED297-775A-5026-424E-AE3FAA5DDBD3}"/>
              </a:ext>
            </a:extLst>
          </p:cNvPr>
          <p:cNvSpPr>
            <a:spLocks noGrp="1"/>
          </p:cNvSpPr>
          <p:nvPr>
            <p:ph type="body" sz="quarter" idx="13"/>
          </p:nvPr>
        </p:nvSpPr>
        <p:spPr>
          <a:xfrm>
            <a:off x="695326" y="1808163"/>
            <a:ext cx="4595813" cy="4284662"/>
          </a:xfrm>
        </p:spPr>
        <p:txBody>
          <a:bodyPr>
            <a:noAutofit/>
          </a:bodyPr>
          <a:lstStyle>
            <a:lvl1pPr marL="147638" indent="-147638">
              <a:tabLst/>
              <a:defRPr sz="2000"/>
            </a:lvl1pPr>
            <a:lvl2pPr marL="590550" indent="-133350">
              <a:tabLst/>
              <a:defRPr sz="1800"/>
            </a:lvl2pPr>
            <a:lvl3pPr marL="1066800" indent="-152400">
              <a:tabLst/>
              <a:defRPr sz="1800"/>
            </a:lvl3pPr>
            <a:lvl4pPr marL="1512888" indent="-141288">
              <a:tabLst/>
              <a:defRPr sz="1800"/>
            </a:lvl4pPr>
            <a:lvl5pPr marL="1958975" indent="-130175">
              <a:tabLs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bild 3">
            <a:extLst>
              <a:ext uri="{FF2B5EF4-FFF2-40B4-BE49-F238E27FC236}">
                <a16:creationId xmlns:a16="http://schemas.microsoft.com/office/drawing/2014/main" id="{B589B43C-7619-E7C4-CF88-D2BB364FEA54}"/>
              </a:ext>
            </a:extLst>
          </p:cNvPr>
          <p:cNvSpPr>
            <a:spLocks noGrp="1"/>
          </p:cNvSpPr>
          <p:nvPr>
            <p:ph type="pic" sz="quarter" idx="14"/>
          </p:nvPr>
        </p:nvSpPr>
        <p:spPr>
          <a:xfrm>
            <a:off x="5591175" y="1808163"/>
            <a:ext cx="4595813" cy="4284662"/>
          </a:xfrm>
          <a:solidFill>
            <a:schemeClr val="bg1">
              <a:lumMod val="95000"/>
            </a:schemeClr>
          </a:solidFill>
        </p:spPr>
        <p:txBody>
          <a:bodyPr/>
          <a:lstStyle/>
          <a:p>
            <a:r>
              <a:rPr lang="sv-SE"/>
              <a:t>Klicka på ikonen för att lägga till en bild</a:t>
            </a:r>
          </a:p>
        </p:txBody>
      </p:sp>
      <p:sp>
        <p:nvSpPr>
          <p:cNvPr id="9" name="Platshållare för bildnummer 5">
            <a:extLst>
              <a:ext uri="{FF2B5EF4-FFF2-40B4-BE49-F238E27FC236}">
                <a16:creationId xmlns:a16="http://schemas.microsoft.com/office/drawing/2014/main" id="{CF77C5C3-D29A-F829-BEC6-6B4C4013C5D2}"/>
              </a:ext>
            </a:extLst>
          </p:cNvPr>
          <p:cNvSpPr>
            <a:spLocks noGrp="1"/>
          </p:cNvSpPr>
          <p:nvPr>
            <p:ph type="sldNum" sz="quarter" idx="12"/>
          </p:nvPr>
        </p:nvSpPr>
        <p:spPr>
          <a:xfrm>
            <a:off x="10519735" y="6341836"/>
            <a:ext cx="1510567" cy="365125"/>
          </a:xfrm>
        </p:spPr>
        <p:txBody>
          <a:bodyPr/>
          <a:lstStyle/>
          <a:p>
            <a:fld id="{015D1691-9462-BA41-A206-FCCD128D7FAF}" type="slidenum">
              <a:rPr lang="sv-SE" smtClean="0"/>
              <a:t>‹#›</a:t>
            </a:fld>
            <a:endParaRPr lang="sv-SE" dirty="0"/>
          </a:p>
        </p:txBody>
      </p:sp>
      <p:pic>
        <p:nvPicPr>
          <p:cNvPr id="3" name="Bildobjekt 2">
            <a:extLst>
              <a:ext uri="{FF2B5EF4-FFF2-40B4-BE49-F238E27FC236}">
                <a16:creationId xmlns:a16="http://schemas.microsoft.com/office/drawing/2014/main" id="{7C4B2CB7-F02D-2E7D-F8F5-D17AD8CC9665}"/>
              </a:ext>
            </a:extLst>
          </p:cNvPr>
          <p:cNvPicPr>
            <a:picLocks noChangeAspect="1"/>
          </p:cNvPicPr>
          <p:nvPr userDrawn="1"/>
        </p:nvPicPr>
        <p:blipFill>
          <a:blip r:embed="rId2"/>
          <a:srcRect/>
          <a:stretch/>
        </p:blipFill>
        <p:spPr>
          <a:xfrm>
            <a:off x="10510065" y="5348822"/>
            <a:ext cx="1681935" cy="861768"/>
          </a:xfrm>
          <a:prstGeom prst="rect">
            <a:avLst/>
          </a:prstGeom>
        </p:spPr>
      </p:pic>
    </p:spTree>
    <p:extLst>
      <p:ext uri="{BB962C8B-B14F-4D97-AF65-F5344CB8AC3E}">
        <p14:creationId xmlns:p14="http://schemas.microsoft.com/office/powerpoint/2010/main" val="769902055"/>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3454" userDrawn="1">
          <p15:clr>
            <a:srgbClr val="FBAE40"/>
          </p15:clr>
        </p15:guide>
        <p15:guide id="3" pos="518" userDrawn="1">
          <p15:clr>
            <a:srgbClr val="FBAE40"/>
          </p15:clr>
        </p15:guide>
        <p15:guide id="4" orient="horz" pos="1139" userDrawn="1">
          <p15:clr>
            <a:srgbClr val="FBAE40"/>
          </p15:clr>
        </p15:guide>
        <p15:guide id="5" pos="6417" userDrawn="1">
          <p15:clr>
            <a:srgbClr val="FBAE40"/>
          </p15:clr>
        </p15:guide>
        <p15:guide id="6" pos="352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FA0E82AD-F8EA-8511-DE81-1E721658A8FC}"/>
              </a:ext>
            </a:extLst>
          </p:cNvPr>
          <p:cNvSpPr>
            <a:spLocks noGrp="1"/>
          </p:cNvSpPr>
          <p:nvPr>
            <p:ph type="body" idx="1"/>
          </p:nvPr>
        </p:nvSpPr>
        <p:spPr>
          <a:xfrm>
            <a:off x="838200" y="1889760"/>
            <a:ext cx="9697720" cy="4206240"/>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bildnummer 5">
            <a:extLst>
              <a:ext uri="{FF2B5EF4-FFF2-40B4-BE49-F238E27FC236}">
                <a16:creationId xmlns:a16="http://schemas.microsoft.com/office/drawing/2014/main" id="{B2C8FBFA-B926-2A0A-DA51-2F45F8841575}"/>
              </a:ext>
            </a:extLst>
          </p:cNvPr>
          <p:cNvSpPr>
            <a:spLocks noGrp="1"/>
          </p:cNvSpPr>
          <p:nvPr>
            <p:ph type="sldNum" sz="quarter" idx="4"/>
          </p:nvPr>
        </p:nvSpPr>
        <p:spPr>
          <a:xfrm>
            <a:off x="8138160" y="6356350"/>
            <a:ext cx="240792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5D1691-9462-BA41-A206-FCCD128D7FAF}" type="slidenum">
              <a:rPr lang="sv-SE" smtClean="0"/>
              <a:t>‹#›</a:t>
            </a:fld>
            <a:endParaRPr lang="sv-SE"/>
          </a:p>
        </p:txBody>
      </p:sp>
      <p:sp>
        <p:nvSpPr>
          <p:cNvPr id="8" name="Platshållare för rubrik 7">
            <a:extLst>
              <a:ext uri="{FF2B5EF4-FFF2-40B4-BE49-F238E27FC236}">
                <a16:creationId xmlns:a16="http://schemas.microsoft.com/office/drawing/2014/main" id="{4DBF2656-02B7-BE59-5BB7-3C2F315D4F05}"/>
              </a:ext>
            </a:extLst>
          </p:cNvPr>
          <p:cNvSpPr>
            <a:spLocks noGrp="1"/>
          </p:cNvSpPr>
          <p:nvPr>
            <p:ph type="title"/>
          </p:nvPr>
        </p:nvSpPr>
        <p:spPr>
          <a:xfrm>
            <a:off x="838200" y="416560"/>
            <a:ext cx="9519605" cy="1178560"/>
          </a:xfrm>
          <a:prstGeom prst="rect">
            <a:avLst/>
          </a:prstGeom>
        </p:spPr>
        <p:txBody>
          <a:bodyPr vert="horz" lIns="91440" tIns="45720" rIns="91440" bIns="45720" rtlCol="0" anchor="b">
            <a:normAutofit/>
          </a:bodyPr>
          <a:lstStyle/>
          <a:p>
            <a:r>
              <a:rPr lang="sv-SE" dirty="0"/>
              <a:t>Klicka här för att ändra mall för rubrikformat</a:t>
            </a:r>
          </a:p>
        </p:txBody>
      </p:sp>
    </p:spTree>
    <p:extLst>
      <p:ext uri="{BB962C8B-B14F-4D97-AF65-F5344CB8AC3E}">
        <p14:creationId xmlns:p14="http://schemas.microsoft.com/office/powerpoint/2010/main" val="727160781"/>
      </p:ext>
    </p:extLst>
  </p:cSld>
  <p:clrMap bg1="lt1" tx1="dk1" bg2="lt2" tx2="dk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9" r:id="rId11"/>
  </p:sldLayoutIdLst>
  <p:txStyles>
    <p:title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sambruk.se/projekt/"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digitalist.se/blogg/10-myter-om-oppen-kallkod"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utveckling.sundsvall.se/digital-infrastruktur/oppen-kallkod-och-oppna-losningar"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github.com/qgis/QGI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hyperlink" Target="https://github.com/origo-map" TargetMode="External"/><Relationship Id="rId4" Type="http://schemas.openxmlformats.org/officeDocument/2006/relationships/hyperlink" Target="https://github.com/sundsvallskommun"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978726-5280-43D2-CAA7-7B009D5E912D}"/>
              </a:ext>
            </a:extLst>
          </p:cNvPr>
          <p:cNvSpPr>
            <a:spLocks noGrp="1"/>
          </p:cNvSpPr>
          <p:nvPr>
            <p:ph type="ctrTitle"/>
          </p:nvPr>
        </p:nvSpPr>
        <p:spPr/>
        <p:txBody>
          <a:bodyPr/>
          <a:lstStyle/>
          <a:p>
            <a:r>
              <a:rPr lang="sv-SE" dirty="0" err="1"/>
              <a:t>Open</a:t>
            </a:r>
            <a:r>
              <a:rPr lang="sv-SE" dirty="0"/>
              <a:t> source </a:t>
            </a:r>
            <a:br>
              <a:rPr lang="sv-SE" dirty="0"/>
            </a:br>
            <a:r>
              <a:rPr lang="sv-SE" dirty="0"/>
              <a:t>Kart och mät</a:t>
            </a:r>
          </a:p>
        </p:txBody>
      </p:sp>
      <p:sp>
        <p:nvSpPr>
          <p:cNvPr id="3" name="Underrubrik 2">
            <a:extLst>
              <a:ext uri="{FF2B5EF4-FFF2-40B4-BE49-F238E27FC236}">
                <a16:creationId xmlns:a16="http://schemas.microsoft.com/office/drawing/2014/main" id="{914E45B2-5F8E-C087-4596-1A6D42868A93}"/>
              </a:ext>
            </a:extLst>
          </p:cNvPr>
          <p:cNvSpPr>
            <a:spLocks noGrp="1"/>
          </p:cNvSpPr>
          <p:nvPr>
            <p:ph type="subTitle" idx="1"/>
          </p:nvPr>
        </p:nvSpPr>
        <p:spPr/>
        <p:txBody>
          <a:bodyPr/>
          <a:lstStyle/>
          <a:p>
            <a:endParaRPr lang="sv-SE" dirty="0"/>
          </a:p>
        </p:txBody>
      </p:sp>
    </p:spTree>
    <p:extLst>
      <p:ext uri="{BB962C8B-B14F-4D97-AF65-F5344CB8AC3E}">
        <p14:creationId xmlns:p14="http://schemas.microsoft.com/office/powerpoint/2010/main" val="1973408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C931B-B1F2-6017-AF38-84101401F7F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0CA7B4B-4C6C-BF04-D78E-3BCCE5FB1FE6}"/>
              </a:ext>
            </a:extLst>
          </p:cNvPr>
          <p:cNvSpPr>
            <a:spLocks noGrp="1"/>
          </p:cNvSpPr>
          <p:nvPr>
            <p:ph type="ctrTitle"/>
          </p:nvPr>
        </p:nvSpPr>
        <p:spPr/>
        <p:txBody>
          <a:bodyPr/>
          <a:lstStyle/>
          <a:p>
            <a:r>
              <a:rPr lang="sv-SE" dirty="0"/>
              <a:t>Samverkan</a:t>
            </a:r>
          </a:p>
        </p:txBody>
      </p:sp>
      <p:sp>
        <p:nvSpPr>
          <p:cNvPr id="3" name="Underrubrik 2">
            <a:extLst>
              <a:ext uri="{FF2B5EF4-FFF2-40B4-BE49-F238E27FC236}">
                <a16:creationId xmlns:a16="http://schemas.microsoft.com/office/drawing/2014/main" id="{962D7021-760E-3A1B-A8BA-5CB826FC114F}"/>
              </a:ext>
            </a:extLst>
          </p:cNvPr>
          <p:cNvSpPr>
            <a:spLocks noGrp="1"/>
          </p:cNvSpPr>
          <p:nvPr>
            <p:ph type="subTitle" idx="1"/>
          </p:nvPr>
        </p:nvSpPr>
        <p:spPr/>
        <p:txBody>
          <a:bodyPr/>
          <a:lstStyle/>
          <a:p>
            <a:endParaRPr lang="sv-SE" dirty="0"/>
          </a:p>
        </p:txBody>
      </p:sp>
    </p:spTree>
    <p:extLst>
      <p:ext uri="{BB962C8B-B14F-4D97-AF65-F5344CB8AC3E}">
        <p14:creationId xmlns:p14="http://schemas.microsoft.com/office/powerpoint/2010/main" val="2943739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FDD7F-CCAF-15C1-7885-426CE0D0D7AC}"/>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6FC1D52A-2749-2CBF-259C-F9CABE8DB948}"/>
              </a:ext>
            </a:extLst>
          </p:cNvPr>
          <p:cNvSpPr>
            <a:spLocks noGrp="1"/>
          </p:cNvSpPr>
          <p:nvPr>
            <p:ph type="title"/>
          </p:nvPr>
        </p:nvSpPr>
        <p:spPr/>
        <p:txBody>
          <a:bodyPr>
            <a:normAutofit fontScale="90000"/>
          </a:bodyPr>
          <a:lstStyle/>
          <a:p>
            <a:br>
              <a:rPr lang="sv-SE" dirty="0"/>
            </a:br>
            <a:r>
              <a:rPr lang="sv-SE" dirty="0"/>
              <a:t>QQIS Sverige, </a:t>
            </a:r>
            <a:r>
              <a:rPr lang="sv-SE" dirty="0" err="1"/>
              <a:t>Swesium</a:t>
            </a:r>
            <a:r>
              <a:rPr lang="sv-SE" dirty="0"/>
              <a:t>, Origosamverkan,</a:t>
            </a:r>
            <a:br>
              <a:rPr lang="sv-SE" dirty="0"/>
            </a:br>
            <a:r>
              <a:rPr lang="sv-SE" dirty="0"/>
              <a:t>GIS-Samverkan Dalarna (Geoforum), </a:t>
            </a:r>
            <a:br>
              <a:rPr lang="sv-SE" dirty="0"/>
            </a:br>
            <a:r>
              <a:rPr lang="sv-SE" dirty="0"/>
              <a:t>FMSWE:290, BIM Alliance.</a:t>
            </a:r>
            <a:br>
              <a:rPr lang="sv-SE" dirty="0"/>
            </a:br>
            <a:r>
              <a:rPr lang="sv-SE" dirty="0">
                <a:hlinkClick r:id="rId3"/>
              </a:rPr>
              <a:t>Projekt – Sambruk</a:t>
            </a:r>
            <a:br>
              <a:rPr lang="sv-SE" dirty="0"/>
            </a:br>
            <a:br>
              <a:rPr lang="sv-SE" dirty="0"/>
            </a:br>
            <a:r>
              <a:rPr lang="sv-SE" dirty="0"/>
              <a:t>Kartenheten Mora och Rättvik</a:t>
            </a:r>
            <a:br>
              <a:rPr lang="sv-SE" dirty="0"/>
            </a:br>
            <a:r>
              <a:rPr lang="sv-SE" dirty="0"/>
              <a:t>Kommunsamverkan Mora/Orsa.</a:t>
            </a:r>
            <a:br>
              <a:rPr lang="sv-SE" dirty="0"/>
            </a:br>
            <a:br>
              <a:rPr lang="sv-SE" dirty="0"/>
            </a:br>
            <a:r>
              <a:rPr lang="sv-SE" dirty="0"/>
              <a:t>”Ring-en-vän-på-en-annan-kommun-samverkan”</a:t>
            </a:r>
            <a:br>
              <a:rPr lang="sv-SE" dirty="0"/>
            </a:br>
            <a:r>
              <a:rPr lang="sv-SE" dirty="0"/>
              <a:t>Kan vi samverka på fler områden?</a:t>
            </a:r>
          </a:p>
        </p:txBody>
      </p:sp>
      <p:pic>
        <p:nvPicPr>
          <p:cNvPr id="6" name="Bildobjekt 5">
            <a:extLst>
              <a:ext uri="{FF2B5EF4-FFF2-40B4-BE49-F238E27FC236}">
                <a16:creationId xmlns:a16="http://schemas.microsoft.com/office/drawing/2014/main" id="{0485D725-C53A-8A44-C7AF-CC49DAF630EA}"/>
              </a:ext>
            </a:extLst>
          </p:cNvPr>
          <p:cNvPicPr>
            <a:picLocks noChangeAspect="1"/>
          </p:cNvPicPr>
          <p:nvPr/>
        </p:nvPicPr>
        <p:blipFill>
          <a:blip r:embed="rId4"/>
          <a:stretch>
            <a:fillRect/>
          </a:stretch>
        </p:blipFill>
        <p:spPr>
          <a:xfrm rot="960000">
            <a:off x="9597304" y="3427956"/>
            <a:ext cx="2110868" cy="1121399"/>
          </a:xfrm>
          <a:prstGeom prst="rect">
            <a:avLst/>
          </a:prstGeom>
        </p:spPr>
      </p:pic>
      <p:pic>
        <p:nvPicPr>
          <p:cNvPr id="3" name="Bildobjekt 2">
            <a:extLst>
              <a:ext uri="{FF2B5EF4-FFF2-40B4-BE49-F238E27FC236}">
                <a16:creationId xmlns:a16="http://schemas.microsoft.com/office/drawing/2014/main" id="{BDC2B0A5-4D39-7234-0B56-5F84CD8A3E6D}"/>
              </a:ext>
            </a:extLst>
          </p:cNvPr>
          <p:cNvPicPr>
            <a:picLocks noChangeAspect="1"/>
          </p:cNvPicPr>
          <p:nvPr/>
        </p:nvPicPr>
        <p:blipFill>
          <a:blip r:embed="rId5"/>
          <a:stretch>
            <a:fillRect/>
          </a:stretch>
        </p:blipFill>
        <p:spPr>
          <a:xfrm>
            <a:off x="8762766" y="250673"/>
            <a:ext cx="3353268" cy="2181529"/>
          </a:xfrm>
          <a:prstGeom prst="rect">
            <a:avLst/>
          </a:prstGeom>
        </p:spPr>
      </p:pic>
    </p:spTree>
    <p:extLst>
      <p:ext uri="{BB962C8B-B14F-4D97-AF65-F5344CB8AC3E}">
        <p14:creationId xmlns:p14="http://schemas.microsoft.com/office/powerpoint/2010/main" val="2241893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BB5CA-54E3-EAC4-7165-72DC64FD79F3}"/>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CB01BC4E-5EDB-5485-FD2C-7E93945C6CCD}"/>
              </a:ext>
            </a:extLst>
          </p:cNvPr>
          <p:cNvSpPr>
            <a:spLocks noGrp="1"/>
          </p:cNvSpPr>
          <p:nvPr>
            <p:ph type="title"/>
          </p:nvPr>
        </p:nvSpPr>
        <p:spPr/>
        <p:txBody>
          <a:bodyPr>
            <a:normAutofit fontScale="90000"/>
          </a:bodyPr>
          <a:lstStyle/>
          <a:p>
            <a:r>
              <a:rPr lang="sv-SE" dirty="0"/>
              <a:t>Starta egen samverkan enligt beprövad modell? </a:t>
            </a:r>
            <a:br>
              <a:rPr lang="sv-SE" dirty="0"/>
            </a:br>
            <a:br>
              <a:rPr lang="sv-SE" dirty="0"/>
            </a:br>
            <a:r>
              <a:rPr lang="sv-SE" dirty="0"/>
              <a:t>Origosamverkan 10 år 2026</a:t>
            </a:r>
            <a:br>
              <a:rPr lang="sv-SE" dirty="0"/>
            </a:br>
            <a:r>
              <a:rPr lang="sv-SE" sz="2200" dirty="0"/>
              <a:t>Utvecklar- arbets- styrgrupp + samordnare</a:t>
            </a:r>
            <a:br>
              <a:rPr lang="sv-SE" sz="2200" dirty="0">
                <a:ea typeface="Calibri"/>
                <a:cs typeface="Calibri"/>
              </a:rPr>
            </a:br>
            <a:r>
              <a:rPr lang="sv-SE" sz="2200" dirty="0" err="1"/>
              <a:t>Årshjul</a:t>
            </a:r>
            <a:r>
              <a:rPr lang="sv-SE" sz="2200" dirty="0"/>
              <a:t>, månadsavstämningar, användarträff,</a:t>
            </a:r>
            <a:r>
              <a:rPr lang="sv-SE" sz="3100" dirty="0"/>
              <a:t> </a:t>
            </a:r>
            <a:r>
              <a:rPr lang="sv-SE" sz="2200" dirty="0"/>
              <a:t>diskussionsforum, </a:t>
            </a:r>
            <a:r>
              <a:rPr lang="sv-SE" sz="2200" dirty="0" err="1"/>
              <a:t>GitHub</a:t>
            </a:r>
            <a:r>
              <a:rPr lang="sv-SE" sz="2200" dirty="0"/>
              <a:t>.</a:t>
            </a:r>
            <a:br>
              <a:rPr lang="sv-SE" sz="2200" dirty="0"/>
            </a:br>
            <a:r>
              <a:rPr lang="sv-SE" sz="2200" dirty="0"/>
              <a:t>Budget </a:t>
            </a:r>
            <a:r>
              <a:rPr lang="sv-SE" sz="2200" dirty="0">
                <a:ea typeface="+mj-lt"/>
                <a:cs typeface="+mj-lt"/>
              </a:rPr>
              <a:t>räkneexempel : </a:t>
            </a:r>
            <a:br>
              <a:rPr lang="sv-SE" sz="2800" dirty="0">
                <a:ea typeface="+mj-lt"/>
                <a:cs typeface="+mj-lt"/>
              </a:rPr>
            </a:br>
            <a:r>
              <a:rPr lang="sv-SE" sz="1600" dirty="0">
                <a:ea typeface="+mj-lt"/>
                <a:cs typeface="+mj-lt"/>
              </a:rPr>
              <a:t>  Kostnader 2024  17 487 kr (13 082 kr + Orsa 4 405 kr, baserat på folkmängd)</a:t>
            </a:r>
            <a:br>
              <a:rPr lang="sv-SE" sz="1600" dirty="0">
                <a:ea typeface="+mj-lt"/>
                <a:cs typeface="+mj-lt"/>
              </a:rPr>
            </a:br>
            <a:r>
              <a:rPr lang="sv-SE" sz="1600" dirty="0">
                <a:ea typeface="+mj-lt"/>
                <a:cs typeface="+mj-lt"/>
              </a:rPr>
              <a:t>  Inkomst 2024   17 492 kr </a:t>
            </a:r>
            <a:br>
              <a:rPr lang="sv-SE" sz="1600" dirty="0">
                <a:ea typeface="+mj-lt"/>
                <a:cs typeface="+mj-lt"/>
              </a:rPr>
            </a:br>
            <a:r>
              <a:rPr lang="sv-SE" sz="2200" dirty="0">
                <a:ea typeface="+mj-lt"/>
                <a:cs typeface="+mj-lt"/>
              </a:rPr>
              <a:t>Samarbete främjas, budgeterad aktiviteter</a:t>
            </a:r>
            <a:br>
              <a:rPr lang="sv-SE" sz="1600" dirty="0">
                <a:ea typeface="+mj-lt"/>
                <a:cs typeface="+mj-lt"/>
              </a:rPr>
            </a:br>
            <a:r>
              <a:rPr lang="sv-SE" sz="2200" dirty="0">
                <a:ea typeface="+mj-lt"/>
                <a:cs typeface="+mj-lt"/>
              </a:rPr>
              <a:t>Samverkan som växer </a:t>
            </a:r>
            <a:br>
              <a:rPr lang="sv-SE" sz="2800" dirty="0">
                <a:ea typeface="+mj-lt"/>
                <a:cs typeface="+mj-lt"/>
              </a:rPr>
            </a:br>
            <a:endParaRPr lang="sv-SE" dirty="0">
              <a:ea typeface="Calibri" panose="020F0502020204030204"/>
              <a:cs typeface="Calibri" panose="020F0502020204030204"/>
            </a:endParaRPr>
          </a:p>
        </p:txBody>
      </p:sp>
      <p:pic>
        <p:nvPicPr>
          <p:cNvPr id="1026" name="Picture 2" descr="@origo-map">
            <a:extLst>
              <a:ext uri="{FF2B5EF4-FFF2-40B4-BE49-F238E27FC236}">
                <a16:creationId xmlns:a16="http://schemas.microsoft.com/office/drawing/2014/main" id="{E37A7201-069E-DBD2-C73A-95FEA49748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15550" y="1476375"/>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327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BC559-2C2F-5D81-458D-53487CD5201E}"/>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177879FB-1507-D4B5-D16D-6F31CCDFC7E9}"/>
              </a:ext>
            </a:extLst>
          </p:cNvPr>
          <p:cNvSpPr>
            <a:spLocks noGrp="1"/>
          </p:cNvSpPr>
          <p:nvPr>
            <p:ph type="title"/>
          </p:nvPr>
        </p:nvSpPr>
        <p:spPr/>
        <p:txBody>
          <a:bodyPr>
            <a:normAutofit/>
          </a:bodyPr>
          <a:lstStyle/>
          <a:p>
            <a:r>
              <a:rPr lang="sv-SE" b="1" dirty="0"/>
              <a:t>Kommunala GIS-nätverk</a:t>
            </a:r>
            <a:br>
              <a:rPr lang="sv-SE" b="1" dirty="0"/>
            </a:br>
            <a:br>
              <a:rPr lang="sv-SE" dirty="0"/>
            </a:br>
            <a:r>
              <a:rPr lang="sv-SE" dirty="0"/>
              <a:t>Bidra med din kompetens! Tekniskt kunnande, verksamhetskunskap, administrativa insatser, samordning mm.</a:t>
            </a:r>
          </a:p>
        </p:txBody>
      </p:sp>
      <p:pic>
        <p:nvPicPr>
          <p:cNvPr id="2" name="Bildobjekt 1">
            <a:extLst>
              <a:ext uri="{FF2B5EF4-FFF2-40B4-BE49-F238E27FC236}">
                <a16:creationId xmlns:a16="http://schemas.microsoft.com/office/drawing/2014/main" id="{3C8A0353-1436-FAEE-32EE-181FFAE4AC51}"/>
              </a:ext>
            </a:extLst>
          </p:cNvPr>
          <p:cNvPicPr>
            <a:picLocks noChangeAspect="1"/>
          </p:cNvPicPr>
          <p:nvPr/>
        </p:nvPicPr>
        <p:blipFill>
          <a:blip r:embed="rId3"/>
          <a:stretch>
            <a:fillRect/>
          </a:stretch>
        </p:blipFill>
        <p:spPr>
          <a:xfrm>
            <a:off x="8762766" y="250673"/>
            <a:ext cx="3353268" cy="2181529"/>
          </a:xfrm>
          <a:prstGeom prst="rect">
            <a:avLst/>
          </a:prstGeom>
        </p:spPr>
      </p:pic>
    </p:spTree>
    <p:extLst>
      <p:ext uri="{BB962C8B-B14F-4D97-AF65-F5344CB8AC3E}">
        <p14:creationId xmlns:p14="http://schemas.microsoft.com/office/powerpoint/2010/main" val="2636637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9607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32C7A63-E3F4-F296-F50B-A38FDC325A94}"/>
              </a:ext>
            </a:extLst>
          </p:cNvPr>
          <p:cNvSpPr>
            <a:spLocks noGrp="1"/>
          </p:cNvSpPr>
          <p:nvPr>
            <p:ph type="title"/>
          </p:nvPr>
        </p:nvSpPr>
        <p:spPr/>
        <p:txBody>
          <a:bodyPr>
            <a:normAutofit/>
          </a:bodyPr>
          <a:lstStyle/>
          <a:p>
            <a:r>
              <a:rPr lang="sv-SE" b="1" dirty="0"/>
              <a:t>Vad är </a:t>
            </a:r>
            <a:r>
              <a:rPr lang="sv-SE" b="1" dirty="0" err="1"/>
              <a:t>Open</a:t>
            </a:r>
            <a:r>
              <a:rPr lang="sv-SE" b="1" dirty="0"/>
              <a:t> Source?</a:t>
            </a:r>
            <a:br>
              <a:rPr lang="sv-SE" b="1" dirty="0"/>
            </a:br>
            <a:r>
              <a:rPr lang="sv-SE" dirty="0"/>
              <a:t>Programvara med </a:t>
            </a:r>
            <a:r>
              <a:rPr lang="sv-SE" b="1" dirty="0"/>
              <a:t>öppen källkod</a:t>
            </a:r>
            <a:r>
              <a:rPr lang="sv-SE" dirty="0"/>
              <a:t> – vem som helst kan läsa, använda, ändra och dela*.</a:t>
            </a:r>
            <a:br>
              <a:rPr lang="sv-SE" dirty="0"/>
            </a:br>
            <a:r>
              <a:rPr lang="sv-SE" dirty="0"/>
              <a:t>Motsats till "proprietär*" programvara.</a:t>
            </a:r>
            <a:br>
              <a:rPr lang="sv-SE" dirty="0"/>
            </a:br>
            <a:br>
              <a:rPr lang="sv-SE" dirty="0"/>
            </a:br>
            <a:r>
              <a:rPr lang="sv-SE" sz="1800" i="1" dirty="0">
                <a:solidFill>
                  <a:srgbClr val="001D35"/>
                </a:solidFill>
                <a:latin typeface="Google Sans"/>
              </a:rPr>
              <a:t>*Styrs av programvaran licens</a:t>
            </a:r>
            <a:br>
              <a:rPr lang="sv-SE" sz="1800" i="1" dirty="0">
                <a:solidFill>
                  <a:srgbClr val="001D35"/>
                </a:solidFill>
                <a:latin typeface="Google Sans"/>
              </a:rPr>
            </a:br>
            <a:r>
              <a:rPr lang="sv-SE" sz="1800" i="1" dirty="0">
                <a:solidFill>
                  <a:srgbClr val="001D35"/>
                </a:solidFill>
                <a:latin typeface="Google Sans"/>
              </a:rPr>
              <a:t>** "Proprietär" ~ leverantörsspecifikt, upphovsrättsskyddat</a:t>
            </a:r>
            <a:br>
              <a:rPr lang="sv-SE" sz="1800" i="1" dirty="0">
                <a:solidFill>
                  <a:srgbClr val="001D35"/>
                </a:solidFill>
                <a:latin typeface="Google Sans"/>
              </a:rPr>
            </a:br>
            <a:endParaRPr lang="sv-SE" sz="1800" i="1" dirty="0">
              <a:solidFill>
                <a:srgbClr val="001D35"/>
              </a:solidFill>
              <a:latin typeface="Google Sans"/>
            </a:endParaRPr>
          </a:p>
        </p:txBody>
      </p:sp>
    </p:spTree>
    <p:extLst>
      <p:ext uri="{BB962C8B-B14F-4D97-AF65-F5344CB8AC3E}">
        <p14:creationId xmlns:p14="http://schemas.microsoft.com/office/powerpoint/2010/main" val="4062074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6A5A9-83EE-9A95-5A24-3F517C62B874}"/>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245405BD-F326-9E6D-D956-B8709CF01ED4}"/>
              </a:ext>
            </a:extLst>
          </p:cNvPr>
          <p:cNvSpPr>
            <a:spLocks noGrp="1"/>
          </p:cNvSpPr>
          <p:nvPr>
            <p:ph type="title"/>
          </p:nvPr>
        </p:nvSpPr>
        <p:spPr/>
        <p:txBody>
          <a:bodyPr>
            <a:normAutofit fontScale="90000"/>
          </a:bodyPr>
          <a:lstStyle/>
          <a:p>
            <a:br>
              <a:rPr lang="sv-SE" b="1" dirty="0"/>
            </a:br>
            <a:r>
              <a:rPr lang="sv-SE" b="1" dirty="0"/>
              <a:t>✅ Fördelar:</a:t>
            </a:r>
            <a:br>
              <a:rPr lang="sv-SE" b="1" dirty="0"/>
            </a:br>
            <a:r>
              <a:rPr lang="sv-SE" sz="3100" dirty="0"/>
              <a:t>Möjlighet att påverka</a:t>
            </a:r>
            <a:br>
              <a:rPr lang="sv-SE" sz="3100" dirty="0"/>
            </a:br>
            <a:r>
              <a:rPr lang="sv-SE" sz="3100" dirty="0"/>
              <a:t>Full insyn</a:t>
            </a:r>
            <a:br>
              <a:rPr lang="sv-SE" sz="3100" dirty="0"/>
            </a:br>
            <a:r>
              <a:rPr lang="sv-SE" sz="3100" dirty="0"/>
              <a:t>Öppna användarnätverk</a:t>
            </a:r>
            <a:br>
              <a:rPr lang="sv-SE" sz="3100" dirty="0"/>
            </a:br>
            <a:r>
              <a:rPr lang="sv-SE" sz="3100" dirty="0"/>
              <a:t>Anlita oberoende konsulter</a:t>
            </a:r>
            <a:br>
              <a:rPr lang="sv-SE" sz="3100" dirty="0"/>
            </a:br>
            <a:r>
              <a:rPr lang="sv-SE" b="1" dirty="0"/>
              <a:t>⚠️ Utmaningar:</a:t>
            </a:r>
            <a:br>
              <a:rPr lang="sv-SE" b="1" dirty="0"/>
            </a:br>
            <a:r>
              <a:rPr lang="sv-SE" sz="3100" dirty="0"/>
              <a:t>Begränsad support jämfört med kommersiella lösningar</a:t>
            </a:r>
            <a:br>
              <a:rPr lang="sv-SE" sz="3100" dirty="0"/>
            </a:br>
            <a:r>
              <a:rPr lang="sv-SE" sz="3100" dirty="0"/>
              <a:t>Kräver viss teknisk kompetens</a:t>
            </a:r>
            <a:br>
              <a:rPr lang="sv-SE" sz="3100" dirty="0"/>
            </a:br>
            <a:r>
              <a:rPr lang="sv-SE" sz="3100" dirty="0"/>
              <a:t>Hantera personberoende</a:t>
            </a:r>
            <a:br>
              <a:rPr lang="sv-SE" sz="3100" dirty="0"/>
            </a:br>
            <a:r>
              <a:rPr lang="sv-SE" sz="3100" dirty="0"/>
              <a:t>Dolda kostnader</a:t>
            </a:r>
            <a:br>
              <a:rPr lang="sv-SE" sz="3100" dirty="0"/>
            </a:br>
            <a:br>
              <a:rPr lang="sv-SE" sz="3100" dirty="0"/>
            </a:br>
            <a:r>
              <a:rPr lang="sv-SE" sz="3100" dirty="0">
                <a:hlinkClick r:id="rId3"/>
              </a:rPr>
              <a:t>Myter om </a:t>
            </a:r>
            <a:r>
              <a:rPr lang="sv-SE" sz="3100" dirty="0" err="1">
                <a:hlinkClick r:id="rId3"/>
              </a:rPr>
              <a:t>Open</a:t>
            </a:r>
            <a:r>
              <a:rPr lang="sv-SE" sz="3100" dirty="0">
                <a:hlinkClick r:id="rId3"/>
              </a:rPr>
              <a:t> source</a:t>
            </a:r>
            <a:endParaRPr lang="sv-SE" dirty="0"/>
          </a:p>
        </p:txBody>
      </p:sp>
    </p:spTree>
    <p:extLst>
      <p:ext uri="{BB962C8B-B14F-4D97-AF65-F5344CB8AC3E}">
        <p14:creationId xmlns:p14="http://schemas.microsoft.com/office/powerpoint/2010/main" val="1836967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8BB31-8F10-D4AB-5D99-6C98AB0029B2}"/>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FFD2A76C-8609-5DC6-89C2-8243EF8EE922}"/>
              </a:ext>
            </a:extLst>
          </p:cNvPr>
          <p:cNvSpPr>
            <a:spLocks noGrp="1"/>
          </p:cNvSpPr>
          <p:nvPr>
            <p:ph type="title"/>
          </p:nvPr>
        </p:nvSpPr>
        <p:spPr>
          <a:xfrm>
            <a:off x="722378" y="1341438"/>
            <a:ext cx="8109202" cy="4279873"/>
          </a:xfrm>
        </p:spPr>
        <p:txBody>
          <a:bodyPr>
            <a:normAutofit/>
          </a:bodyPr>
          <a:lstStyle/>
          <a:p>
            <a:r>
              <a:rPr lang="sv-SE" sz="2800" b="1" dirty="0"/>
              <a:t>Strategiska val</a:t>
            </a:r>
            <a:br>
              <a:rPr lang="sv-SE" sz="2800" b="1" dirty="0"/>
            </a:br>
            <a:r>
              <a:rPr lang="sv-SE" sz="2800" dirty="0"/>
              <a:t>Sundsvall kommun </a:t>
            </a:r>
            <a:r>
              <a:rPr lang="sv-SE" sz="2800" dirty="0">
                <a:hlinkClick r:id="rId3"/>
              </a:rPr>
              <a:t>“</a:t>
            </a:r>
            <a:r>
              <a:rPr lang="sv-SE" sz="2800" dirty="0" err="1">
                <a:hlinkClick r:id="rId3"/>
              </a:rPr>
              <a:t>open</a:t>
            </a:r>
            <a:r>
              <a:rPr lang="sv-SE" sz="2800" dirty="0">
                <a:hlinkClick r:id="rId3"/>
              </a:rPr>
              <a:t> by default”</a:t>
            </a:r>
            <a:br>
              <a:rPr lang="sv-SE" sz="1800" i="1" dirty="0"/>
            </a:br>
            <a:endParaRPr lang="sv-SE" sz="3200" i="1" dirty="0"/>
          </a:p>
        </p:txBody>
      </p:sp>
      <p:sp>
        <p:nvSpPr>
          <p:cNvPr id="2" name="AutoShape 2" descr="Länk till startsidan för Utveckling-sundsvall">
            <a:extLst>
              <a:ext uri="{FF2B5EF4-FFF2-40B4-BE49-F238E27FC236}">
                <a16:creationId xmlns:a16="http://schemas.microsoft.com/office/drawing/2014/main" id="{077C0982-D622-D67C-8E64-D4618A2921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3258769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8485D-0EEF-A822-C575-A107A8D014A3}"/>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6ADCC2C3-DD69-5698-23DC-D7AF7E33BF04}"/>
              </a:ext>
            </a:extLst>
          </p:cNvPr>
          <p:cNvSpPr>
            <a:spLocks noGrp="1"/>
          </p:cNvSpPr>
          <p:nvPr>
            <p:ph type="title"/>
          </p:nvPr>
        </p:nvSpPr>
        <p:spPr/>
        <p:txBody>
          <a:bodyPr>
            <a:normAutofit fontScale="90000"/>
          </a:bodyPr>
          <a:lstStyle/>
          <a:p>
            <a:r>
              <a:rPr lang="sv-SE" b="1" dirty="0"/>
              <a:t>🗺️ </a:t>
            </a:r>
            <a:r>
              <a:rPr lang="sv-SE" sz="4400" b="1" dirty="0"/>
              <a:t>Tre kända:</a:t>
            </a:r>
            <a:br>
              <a:rPr lang="sv-SE" b="1" dirty="0"/>
            </a:br>
            <a:r>
              <a:rPr lang="sv-SE" sz="3100" b="1" dirty="0"/>
              <a:t>QGIS</a:t>
            </a:r>
            <a:r>
              <a:rPr lang="sv-SE" sz="3100" dirty="0"/>
              <a:t> – kraftfullt GIS-verktyg för kartor och analys.</a:t>
            </a:r>
            <a:br>
              <a:rPr lang="sv-SE" sz="3100" dirty="0"/>
            </a:br>
            <a:r>
              <a:rPr lang="sv-SE" sz="1800" dirty="0"/>
              <a:t>Källkoden är fritt tillgänglig dvs. vem som helst får läsa, ändra och distribuera programmet. </a:t>
            </a:r>
            <a:br>
              <a:rPr lang="sv-SE" sz="1800" dirty="0"/>
            </a:br>
            <a:r>
              <a:rPr lang="sv-SE" sz="1800" dirty="0"/>
              <a:t>Förändringar som görs och distribueras måste också vara öppna. </a:t>
            </a:r>
            <a:br>
              <a:rPr lang="sv-SE" sz="1800" dirty="0"/>
            </a:br>
            <a:r>
              <a:rPr lang="sv-SE" sz="1800" dirty="0"/>
              <a:t>Du kan utveckla egen funktionalitet för egna behov</a:t>
            </a:r>
            <a:br>
              <a:rPr lang="sv-SE" sz="1800" dirty="0"/>
            </a:br>
            <a:r>
              <a:rPr lang="sv-SE" sz="1800" dirty="0"/>
              <a:t>Integrera QGIS med andra system.</a:t>
            </a:r>
            <a:br>
              <a:rPr lang="sv-SE" sz="1800" dirty="0"/>
            </a:br>
            <a:r>
              <a:rPr lang="sv-SE" sz="1800" dirty="0"/>
              <a:t>Utbildningar online, via högskolor och företag.</a:t>
            </a:r>
            <a:br>
              <a:rPr lang="sv-SE" sz="1800" dirty="0"/>
            </a:br>
            <a:br>
              <a:rPr lang="sv-SE" sz="1800" dirty="0"/>
            </a:br>
            <a:r>
              <a:rPr lang="sv-SE" sz="3100" b="1" dirty="0" err="1"/>
              <a:t>PostgreSQL</a:t>
            </a:r>
            <a:r>
              <a:rPr lang="sv-SE" sz="3100" dirty="0"/>
              <a:t> – geografisk databas för spatial analys.</a:t>
            </a:r>
            <a:br>
              <a:rPr lang="sv-SE" sz="3100" dirty="0"/>
            </a:br>
            <a:r>
              <a:rPr lang="sv-SE" sz="1800" dirty="0"/>
              <a:t>Samma möjligheter som QGIS med tillägget att </a:t>
            </a:r>
            <a:r>
              <a:rPr lang="sv-SE" sz="1800" dirty="0" err="1"/>
              <a:t>PostgreSQL</a:t>
            </a:r>
            <a:r>
              <a:rPr lang="sv-SE" sz="1800" dirty="0"/>
              <a:t> </a:t>
            </a:r>
            <a:r>
              <a:rPr lang="sv-SE" sz="1800" dirty="0" err="1"/>
              <a:t>License</a:t>
            </a:r>
            <a:r>
              <a:rPr lang="sv-SE" sz="1800" dirty="0"/>
              <a:t> kan man utveckla kommersiella produkter utan att behöva dela din egen kod.</a:t>
            </a:r>
            <a:br>
              <a:rPr lang="sv-SE" sz="1800" dirty="0"/>
            </a:br>
            <a:br>
              <a:rPr lang="sv-SE" sz="3100" dirty="0"/>
            </a:br>
            <a:r>
              <a:rPr lang="sv-SE" sz="3100" b="1" dirty="0" err="1"/>
              <a:t>GeoServer</a:t>
            </a:r>
            <a:r>
              <a:rPr lang="sv-SE" sz="3100" dirty="0"/>
              <a:t> – publicera webbtjänster.</a:t>
            </a:r>
            <a:br>
              <a:rPr lang="sv-SE" sz="3100" dirty="0"/>
            </a:br>
            <a:r>
              <a:rPr lang="sv-SE" sz="1800" dirty="0"/>
              <a:t>Liknande licens som QGIS.</a:t>
            </a:r>
            <a:br>
              <a:rPr lang="sv-SE" sz="3100" dirty="0"/>
            </a:br>
            <a:br>
              <a:rPr lang="sv-SE" sz="3100" dirty="0"/>
            </a:br>
            <a:r>
              <a:rPr lang="sv-SE" sz="3100" dirty="0"/>
              <a:t>Översikt licenser forts.</a:t>
            </a:r>
            <a:endParaRPr lang="sv-SE" dirty="0"/>
          </a:p>
        </p:txBody>
      </p:sp>
      <p:pic>
        <p:nvPicPr>
          <p:cNvPr id="8" name="Bildobjekt 7">
            <a:extLst>
              <a:ext uri="{FF2B5EF4-FFF2-40B4-BE49-F238E27FC236}">
                <a16:creationId xmlns:a16="http://schemas.microsoft.com/office/drawing/2014/main" id="{9D457BD3-0724-DE6D-0E61-615B6920E565}"/>
              </a:ext>
            </a:extLst>
          </p:cNvPr>
          <p:cNvPicPr>
            <a:picLocks noChangeAspect="1"/>
          </p:cNvPicPr>
          <p:nvPr/>
        </p:nvPicPr>
        <p:blipFill>
          <a:blip r:embed="rId3"/>
          <a:stretch>
            <a:fillRect/>
          </a:stretch>
        </p:blipFill>
        <p:spPr>
          <a:xfrm>
            <a:off x="9184159" y="888589"/>
            <a:ext cx="2863062" cy="2540411"/>
          </a:xfrm>
          <a:prstGeom prst="rect">
            <a:avLst/>
          </a:prstGeom>
        </p:spPr>
      </p:pic>
    </p:spTree>
    <p:extLst>
      <p:ext uri="{BB962C8B-B14F-4D97-AF65-F5344CB8AC3E}">
        <p14:creationId xmlns:p14="http://schemas.microsoft.com/office/powerpoint/2010/main" val="3689366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37587-F11B-D340-3136-674405842704}"/>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710C48F3-0ADC-B99F-D3C5-19B1DA802490}"/>
              </a:ext>
            </a:extLst>
          </p:cNvPr>
          <p:cNvSpPr>
            <a:spLocks noGrp="1"/>
          </p:cNvSpPr>
          <p:nvPr>
            <p:ph type="title"/>
          </p:nvPr>
        </p:nvSpPr>
        <p:spPr>
          <a:xfrm>
            <a:off x="722378" y="1341438"/>
            <a:ext cx="8109202" cy="4279873"/>
          </a:xfrm>
        </p:spPr>
        <p:txBody>
          <a:bodyPr>
            <a:normAutofit/>
          </a:bodyPr>
          <a:lstStyle/>
          <a:p>
            <a:r>
              <a:rPr lang="sv-SE" sz="2800" b="1" dirty="0"/>
              <a:t> </a:t>
            </a:r>
            <a:endParaRPr lang="sv-SE" sz="3200" i="1" dirty="0"/>
          </a:p>
        </p:txBody>
      </p:sp>
      <p:pic>
        <p:nvPicPr>
          <p:cNvPr id="6" name="Bildobjekt 5">
            <a:extLst>
              <a:ext uri="{FF2B5EF4-FFF2-40B4-BE49-F238E27FC236}">
                <a16:creationId xmlns:a16="http://schemas.microsoft.com/office/drawing/2014/main" id="{9311FF91-496A-D0EB-8359-79785BFD609B}"/>
              </a:ext>
            </a:extLst>
          </p:cNvPr>
          <p:cNvPicPr>
            <a:picLocks noChangeAspect="1"/>
          </p:cNvPicPr>
          <p:nvPr/>
        </p:nvPicPr>
        <p:blipFill>
          <a:blip r:embed="rId3"/>
          <a:stretch>
            <a:fillRect/>
          </a:stretch>
        </p:blipFill>
        <p:spPr>
          <a:xfrm>
            <a:off x="1148167" y="1496397"/>
            <a:ext cx="8109202" cy="4186216"/>
          </a:xfrm>
          <a:prstGeom prst="rect">
            <a:avLst/>
          </a:prstGeom>
        </p:spPr>
      </p:pic>
      <p:sp>
        <p:nvSpPr>
          <p:cNvPr id="8" name="textruta 7">
            <a:extLst>
              <a:ext uri="{FF2B5EF4-FFF2-40B4-BE49-F238E27FC236}">
                <a16:creationId xmlns:a16="http://schemas.microsoft.com/office/drawing/2014/main" id="{2B33ECD7-09FC-B6BD-8C44-52883B97FB2E}"/>
              </a:ext>
            </a:extLst>
          </p:cNvPr>
          <p:cNvSpPr txBox="1"/>
          <p:nvPr/>
        </p:nvSpPr>
        <p:spPr>
          <a:xfrm>
            <a:off x="1031788" y="769872"/>
            <a:ext cx="6093228" cy="707886"/>
          </a:xfrm>
          <a:prstGeom prst="rect">
            <a:avLst/>
          </a:prstGeom>
          <a:noFill/>
        </p:spPr>
        <p:txBody>
          <a:bodyPr wrap="square">
            <a:spAutoFit/>
          </a:bodyPr>
          <a:lstStyle/>
          <a:p>
            <a:r>
              <a:rPr lang="sv-SE" sz="4000" b="1" dirty="0">
                <a:solidFill>
                  <a:schemeClr val="accent1"/>
                </a:solidFill>
                <a:latin typeface="+mj-lt"/>
                <a:ea typeface="+mj-ea"/>
                <a:cs typeface="+mj-cs"/>
              </a:rPr>
              <a:t>Licenser</a:t>
            </a:r>
          </a:p>
        </p:txBody>
      </p:sp>
      <p:sp>
        <p:nvSpPr>
          <p:cNvPr id="3" name="textruta 2">
            <a:extLst>
              <a:ext uri="{FF2B5EF4-FFF2-40B4-BE49-F238E27FC236}">
                <a16:creationId xmlns:a16="http://schemas.microsoft.com/office/drawing/2014/main" id="{0955DB24-33CD-A833-4D3F-1D02EEFEB841}"/>
              </a:ext>
            </a:extLst>
          </p:cNvPr>
          <p:cNvSpPr txBox="1"/>
          <p:nvPr/>
        </p:nvSpPr>
        <p:spPr>
          <a:xfrm>
            <a:off x="1031787" y="6008211"/>
            <a:ext cx="7512137" cy="646331"/>
          </a:xfrm>
          <a:prstGeom prst="rect">
            <a:avLst/>
          </a:prstGeom>
          <a:noFill/>
        </p:spPr>
        <p:txBody>
          <a:bodyPr wrap="square">
            <a:spAutoFit/>
          </a:bodyPr>
          <a:lstStyle/>
          <a:p>
            <a:r>
              <a:rPr lang="sv-SE" b="0" i="0" dirty="0">
                <a:solidFill>
                  <a:srgbClr val="001D35"/>
                </a:solidFill>
                <a:effectLst/>
                <a:latin typeface="Google Sans"/>
              </a:rPr>
              <a:t>Pix4D – delvis </a:t>
            </a:r>
            <a:r>
              <a:rPr lang="sv-SE" b="0" i="0" dirty="0" err="1">
                <a:solidFill>
                  <a:srgbClr val="001D35"/>
                </a:solidFill>
                <a:effectLst/>
                <a:latin typeface="Google Sans"/>
              </a:rPr>
              <a:t>open</a:t>
            </a:r>
            <a:r>
              <a:rPr lang="sv-SE" b="0" i="0" dirty="0">
                <a:solidFill>
                  <a:srgbClr val="001D35"/>
                </a:solidFill>
                <a:effectLst/>
                <a:latin typeface="Google Sans"/>
              </a:rPr>
              <a:t> source</a:t>
            </a:r>
            <a:br>
              <a:rPr lang="sv-SE" b="0" i="0" dirty="0">
                <a:solidFill>
                  <a:srgbClr val="001D35"/>
                </a:solidFill>
                <a:effectLst/>
                <a:latin typeface="Google Sans"/>
              </a:rPr>
            </a:br>
            <a:r>
              <a:rPr lang="sv-SE" dirty="0" err="1">
                <a:solidFill>
                  <a:srgbClr val="001D35"/>
                </a:solidFill>
                <a:latin typeface="Google Sans"/>
              </a:rPr>
              <a:t>Gtrans</a:t>
            </a:r>
            <a:r>
              <a:rPr lang="sv-SE" dirty="0">
                <a:solidFill>
                  <a:srgbClr val="001D35"/>
                </a:solidFill>
                <a:latin typeface="Google Sans"/>
              </a:rPr>
              <a:t> – programvaran fri. Källkoden ej publikt tillgänglig?</a:t>
            </a:r>
          </a:p>
        </p:txBody>
      </p:sp>
    </p:spTree>
    <p:extLst>
      <p:ext uri="{BB962C8B-B14F-4D97-AF65-F5344CB8AC3E}">
        <p14:creationId xmlns:p14="http://schemas.microsoft.com/office/powerpoint/2010/main" val="3664838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B3A9F-4B44-E44F-9656-F449839E7300}"/>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646FB3B3-99C5-3E80-8072-70E9447879E4}"/>
              </a:ext>
            </a:extLst>
          </p:cNvPr>
          <p:cNvSpPr>
            <a:spLocks noGrp="1"/>
          </p:cNvSpPr>
          <p:nvPr>
            <p:ph type="title"/>
          </p:nvPr>
        </p:nvSpPr>
        <p:spPr>
          <a:xfrm>
            <a:off x="722378" y="1341438"/>
            <a:ext cx="8109202" cy="4279873"/>
          </a:xfrm>
        </p:spPr>
        <p:txBody>
          <a:bodyPr>
            <a:normAutofit/>
          </a:bodyPr>
          <a:lstStyle/>
          <a:p>
            <a:r>
              <a:rPr lang="sv-SE" sz="2800" b="1" dirty="0"/>
              <a:t> </a:t>
            </a:r>
            <a:endParaRPr lang="sv-SE" sz="3200" i="1" dirty="0"/>
          </a:p>
        </p:txBody>
      </p:sp>
      <p:sp>
        <p:nvSpPr>
          <p:cNvPr id="8" name="textruta 7">
            <a:extLst>
              <a:ext uri="{FF2B5EF4-FFF2-40B4-BE49-F238E27FC236}">
                <a16:creationId xmlns:a16="http://schemas.microsoft.com/office/drawing/2014/main" id="{D0F2E77D-0FAC-6024-3DD5-FA3D12B8AA0C}"/>
              </a:ext>
            </a:extLst>
          </p:cNvPr>
          <p:cNvSpPr txBox="1"/>
          <p:nvPr/>
        </p:nvSpPr>
        <p:spPr>
          <a:xfrm>
            <a:off x="1031788" y="769872"/>
            <a:ext cx="6093228" cy="707886"/>
          </a:xfrm>
          <a:prstGeom prst="rect">
            <a:avLst/>
          </a:prstGeom>
          <a:noFill/>
        </p:spPr>
        <p:txBody>
          <a:bodyPr wrap="square">
            <a:spAutoFit/>
          </a:bodyPr>
          <a:lstStyle/>
          <a:p>
            <a:r>
              <a:rPr lang="sv-SE" sz="4000" b="1" dirty="0">
                <a:solidFill>
                  <a:schemeClr val="accent1"/>
                </a:solidFill>
                <a:latin typeface="+mj-lt"/>
                <a:ea typeface="+mj-ea"/>
                <a:cs typeface="+mj-cs"/>
              </a:rPr>
              <a:t>AI och licenser</a:t>
            </a:r>
          </a:p>
        </p:txBody>
      </p:sp>
      <p:pic>
        <p:nvPicPr>
          <p:cNvPr id="11" name="Bildobjekt 10">
            <a:extLst>
              <a:ext uri="{FF2B5EF4-FFF2-40B4-BE49-F238E27FC236}">
                <a16:creationId xmlns:a16="http://schemas.microsoft.com/office/drawing/2014/main" id="{BC31D7EB-AB51-BA15-E39F-206C163BE486}"/>
              </a:ext>
            </a:extLst>
          </p:cNvPr>
          <p:cNvPicPr>
            <a:picLocks noChangeAspect="1"/>
          </p:cNvPicPr>
          <p:nvPr/>
        </p:nvPicPr>
        <p:blipFill>
          <a:blip r:embed="rId3"/>
          <a:stretch>
            <a:fillRect/>
          </a:stretch>
        </p:blipFill>
        <p:spPr>
          <a:xfrm>
            <a:off x="1031788" y="2259043"/>
            <a:ext cx="8802328" cy="2867425"/>
          </a:xfrm>
          <a:prstGeom prst="rect">
            <a:avLst/>
          </a:prstGeom>
        </p:spPr>
      </p:pic>
      <p:sp>
        <p:nvSpPr>
          <p:cNvPr id="3" name="textruta 2">
            <a:extLst>
              <a:ext uri="{FF2B5EF4-FFF2-40B4-BE49-F238E27FC236}">
                <a16:creationId xmlns:a16="http://schemas.microsoft.com/office/drawing/2014/main" id="{E05C809A-90A9-86BB-21FA-CDF77DE00847}"/>
              </a:ext>
            </a:extLst>
          </p:cNvPr>
          <p:cNvSpPr txBox="1"/>
          <p:nvPr/>
        </p:nvSpPr>
        <p:spPr>
          <a:xfrm>
            <a:off x="943291" y="1579534"/>
            <a:ext cx="6096000" cy="369332"/>
          </a:xfrm>
          <a:prstGeom prst="rect">
            <a:avLst/>
          </a:prstGeom>
          <a:noFill/>
        </p:spPr>
        <p:txBody>
          <a:bodyPr wrap="square">
            <a:spAutoFit/>
          </a:bodyPr>
          <a:lstStyle/>
          <a:p>
            <a:r>
              <a:rPr lang="sv-SE" b="0" i="0" dirty="0" err="1">
                <a:solidFill>
                  <a:srgbClr val="000000"/>
                </a:solidFill>
                <a:effectLst/>
                <a:latin typeface="Inter"/>
              </a:rPr>
              <a:t>LLaMA</a:t>
            </a:r>
            <a:r>
              <a:rPr lang="sv-SE" b="0" i="0" dirty="0">
                <a:solidFill>
                  <a:srgbClr val="000000"/>
                </a:solidFill>
                <a:effectLst/>
                <a:latin typeface="Inter"/>
              </a:rPr>
              <a:t> 3,</a:t>
            </a:r>
            <a:r>
              <a:rPr lang="en-US" dirty="0">
                <a:solidFill>
                  <a:srgbClr val="000000"/>
                </a:solidFill>
                <a:latin typeface="Inter"/>
              </a:rPr>
              <a:t> </a:t>
            </a:r>
            <a:r>
              <a:rPr lang="sv-SE" i="0" dirty="0" err="1">
                <a:solidFill>
                  <a:srgbClr val="000000"/>
                </a:solidFill>
                <a:effectLst/>
                <a:latin typeface="__Inter_f367f3"/>
              </a:rPr>
              <a:t>DeepSeek</a:t>
            </a:r>
            <a:r>
              <a:rPr lang="sv-SE" i="0" dirty="0">
                <a:solidFill>
                  <a:srgbClr val="000000"/>
                </a:solidFill>
                <a:effectLst/>
                <a:latin typeface="__Inter_f367f3"/>
              </a:rPr>
              <a:t> </a:t>
            </a:r>
            <a:r>
              <a:rPr lang="sv-SE" i="0" dirty="0" err="1">
                <a:solidFill>
                  <a:srgbClr val="000000"/>
                </a:solidFill>
                <a:effectLst/>
                <a:latin typeface="__Inter_f367f3"/>
              </a:rPr>
              <a:t>mfl.</a:t>
            </a:r>
            <a:endParaRPr lang="sv-SE" dirty="0"/>
          </a:p>
        </p:txBody>
      </p:sp>
    </p:spTree>
    <p:extLst>
      <p:ext uri="{BB962C8B-B14F-4D97-AF65-F5344CB8AC3E}">
        <p14:creationId xmlns:p14="http://schemas.microsoft.com/office/powerpoint/2010/main" val="790214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3C996-A8BD-756F-C0F3-264234BD3232}"/>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BD027AF9-4FFF-1543-F49F-DB88478879D8}"/>
              </a:ext>
            </a:extLst>
          </p:cNvPr>
          <p:cNvSpPr>
            <a:spLocks noGrp="1"/>
          </p:cNvSpPr>
          <p:nvPr>
            <p:ph type="title"/>
          </p:nvPr>
        </p:nvSpPr>
        <p:spPr/>
        <p:txBody>
          <a:bodyPr>
            <a:normAutofit/>
          </a:bodyPr>
          <a:lstStyle/>
          <a:p>
            <a:r>
              <a:rPr lang="sv-SE" b="1" dirty="0"/>
              <a:t>Var hittar man </a:t>
            </a:r>
            <a:r>
              <a:rPr lang="sv-SE" b="1" dirty="0" err="1"/>
              <a:t>Opensource</a:t>
            </a:r>
            <a:r>
              <a:rPr lang="sv-SE" b="1" dirty="0"/>
              <a:t>-projekten?</a:t>
            </a:r>
            <a:br>
              <a:rPr lang="sv-SE" b="1" dirty="0"/>
            </a:br>
            <a:br>
              <a:rPr lang="sv-SE" b="1" dirty="0"/>
            </a:br>
            <a:br>
              <a:rPr lang="sv-SE" b="1" dirty="0"/>
            </a:br>
            <a:r>
              <a:rPr lang="sv-SE" sz="2800" dirty="0"/>
              <a:t>T.ex. </a:t>
            </a:r>
            <a:r>
              <a:rPr lang="sv-SE" sz="2800" dirty="0">
                <a:hlinkClick r:id="rId3"/>
              </a:rPr>
              <a:t>QGIS</a:t>
            </a:r>
            <a:r>
              <a:rPr lang="sv-SE" sz="2800" dirty="0"/>
              <a:t>, </a:t>
            </a:r>
            <a:r>
              <a:rPr lang="sv-SE" sz="2800" dirty="0">
                <a:hlinkClick r:id="rId4"/>
              </a:rPr>
              <a:t>Sundsvall</a:t>
            </a:r>
            <a:r>
              <a:rPr lang="sv-SE" sz="2800" dirty="0"/>
              <a:t> och </a:t>
            </a:r>
            <a:r>
              <a:rPr lang="sv-SE" sz="2800" dirty="0">
                <a:hlinkClick r:id="rId5"/>
              </a:rPr>
              <a:t>Origo</a:t>
            </a:r>
            <a:br>
              <a:rPr lang="sv-SE" b="1" dirty="0"/>
            </a:br>
            <a:r>
              <a:rPr lang="sv-SE" sz="3100" b="1" dirty="0"/>
              <a:t> </a:t>
            </a:r>
            <a:br>
              <a:rPr lang="sv-SE" dirty="0"/>
            </a:br>
            <a:br>
              <a:rPr lang="sv-SE" sz="3100" dirty="0"/>
            </a:br>
            <a:endParaRPr lang="sv-SE" dirty="0"/>
          </a:p>
        </p:txBody>
      </p:sp>
      <p:graphicFrame>
        <p:nvGraphicFramePr>
          <p:cNvPr id="4" name="Tabell 3">
            <a:extLst>
              <a:ext uri="{FF2B5EF4-FFF2-40B4-BE49-F238E27FC236}">
                <a16:creationId xmlns:a16="http://schemas.microsoft.com/office/drawing/2014/main" id="{599D5451-916F-17DA-4447-0EE2D2AF9D67}"/>
              </a:ext>
            </a:extLst>
          </p:cNvPr>
          <p:cNvGraphicFramePr>
            <a:graphicFrameLocks noGrp="1"/>
          </p:cNvGraphicFramePr>
          <p:nvPr>
            <p:extLst>
              <p:ext uri="{D42A27DB-BD31-4B8C-83A1-F6EECF244321}">
                <p14:modId xmlns:p14="http://schemas.microsoft.com/office/powerpoint/2010/main" val="1209834300"/>
              </p:ext>
            </p:extLst>
          </p:nvPr>
        </p:nvGraphicFramePr>
        <p:xfrm>
          <a:off x="827088" y="2461260"/>
          <a:ext cx="9359900" cy="600075"/>
        </p:xfrm>
        <a:graphic>
          <a:graphicData uri="http://schemas.openxmlformats.org/drawingml/2006/table">
            <a:tbl>
              <a:tblPr>
                <a:tableStyleId>{5C22544A-7EE6-4342-B048-85BDC9FD1C3A}</a:tableStyleId>
              </a:tblPr>
              <a:tblGrid>
                <a:gridCol w="901089">
                  <a:extLst>
                    <a:ext uri="{9D8B030D-6E8A-4147-A177-3AD203B41FA5}">
                      <a16:colId xmlns:a16="http://schemas.microsoft.com/office/drawing/2014/main" val="3313377775"/>
                    </a:ext>
                  </a:extLst>
                </a:gridCol>
                <a:gridCol w="1459510">
                  <a:extLst>
                    <a:ext uri="{9D8B030D-6E8A-4147-A177-3AD203B41FA5}">
                      <a16:colId xmlns:a16="http://schemas.microsoft.com/office/drawing/2014/main" val="3798257390"/>
                    </a:ext>
                  </a:extLst>
                </a:gridCol>
                <a:gridCol w="1992548">
                  <a:extLst>
                    <a:ext uri="{9D8B030D-6E8A-4147-A177-3AD203B41FA5}">
                      <a16:colId xmlns:a16="http://schemas.microsoft.com/office/drawing/2014/main" val="869344220"/>
                    </a:ext>
                  </a:extLst>
                </a:gridCol>
                <a:gridCol w="2351080">
                  <a:extLst>
                    <a:ext uri="{9D8B030D-6E8A-4147-A177-3AD203B41FA5}">
                      <a16:colId xmlns:a16="http://schemas.microsoft.com/office/drawing/2014/main" val="3468374125"/>
                    </a:ext>
                  </a:extLst>
                </a:gridCol>
                <a:gridCol w="2655673">
                  <a:extLst>
                    <a:ext uri="{9D8B030D-6E8A-4147-A177-3AD203B41FA5}">
                      <a16:colId xmlns:a16="http://schemas.microsoft.com/office/drawing/2014/main" val="2315858088"/>
                    </a:ext>
                  </a:extLst>
                </a:gridCol>
              </a:tblGrid>
              <a:tr h="200025">
                <a:tc>
                  <a:txBody>
                    <a:bodyPr/>
                    <a:lstStyle/>
                    <a:p>
                      <a:pPr algn="l" fontAlgn="b"/>
                      <a:r>
                        <a:rPr lang="sv-SE" sz="1200" u="none" strike="noStrike">
                          <a:effectLst/>
                        </a:rPr>
                        <a:t>GitHub</a:t>
                      </a:r>
                      <a:endParaRPr lang="sv-SE"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Microsoft</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dirty="0">
                          <a:effectLst/>
                        </a:rPr>
                        <a:t>Över 200 miljoner projekt</a:t>
                      </a:r>
                      <a:endParaRPr lang="sv-SE"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Över 100 miljoner användare</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https://github.com</a:t>
                      </a:r>
                      <a:endParaRPr lang="sv-SE"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21340717"/>
                  </a:ext>
                </a:extLst>
              </a:tr>
              <a:tr h="200025">
                <a:tc>
                  <a:txBody>
                    <a:bodyPr/>
                    <a:lstStyle/>
                    <a:p>
                      <a:pPr algn="l" fontAlgn="b"/>
                      <a:r>
                        <a:rPr lang="sv-SE" sz="1200" u="none" strike="noStrike">
                          <a:effectLst/>
                        </a:rPr>
                        <a:t>GitLab</a:t>
                      </a:r>
                      <a:endParaRPr lang="sv-SE"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GitLab Inc.</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Flera miljoner projekt</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Flera miljoner användare</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https://gitlab.com</a:t>
                      </a:r>
                      <a:endParaRPr lang="sv-SE"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91264683"/>
                  </a:ext>
                </a:extLst>
              </a:tr>
              <a:tr h="200025">
                <a:tc>
                  <a:txBody>
                    <a:bodyPr/>
                    <a:lstStyle/>
                    <a:p>
                      <a:pPr algn="l" fontAlgn="b"/>
                      <a:r>
                        <a:rPr lang="sv-SE" sz="1200" u="none" strike="noStrike">
                          <a:effectLst/>
                        </a:rPr>
                        <a:t>Bitbucket</a:t>
                      </a:r>
                      <a:endParaRPr lang="sv-SE"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Atlassian</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Miljoner projekt</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a:effectLst/>
                        </a:rPr>
                        <a:t>Miljoner användare</a:t>
                      </a:r>
                      <a:endParaRPr lang="sv-SE"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200" u="none" strike="noStrike" dirty="0">
                          <a:effectLst/>
                        </a:rPr>
                        <a:t>https://bitbucket.org</a:t>
                      </a:r>
                      <a:endParaRPr lang="sv-SE"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34281192"/>
                  </a:ext>
                </a:extLst>
              </a:tr>
            </a:tbl>
          </a:graphicData>
        </a:graphic>
      </p:graphicFrame>
    </p:spTree>
    <p:extLst>
      <p:ext uri="{BB962C8B-B14F-4D97-AF65-F5344CB8AC3E}">
        <p14:creationId xmlns:p14="http://schemas.microsoft.com/office/powerpoint/2010/main" val="2998792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0DBE1-A00E-3266-A201-F22D21E322A5}"/>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D5B85709-FA65-3520-61FE-AB07A7596037}"/>
              </a:ext>
            </a:extLst>
          </p:cNvPr>
          <p:cNvSpPr>
            <a:spLocks noGrp="1"/>
          </p:cNvSpPr>
          <p:nvPr>
            <p:ph type="title"/>
          </p:nvPr>
        </p:nvSpPr>
        <p:spPr/>
        <p:txBody>
          <a:bodyPr>
            <a:normAutofit/>
          </a:bodyPr>
          <a:lstStyle/>
          <a:p>
            <a:br>
              <a:rPr lang="sv-SE" b="1" dirty="0"/>
            </a:br>
            <a:r>
              <a:rPr lang="sv-SE" b="1" dirty="0"/>
              <a:t>Hybridlösningar</a:t>
            </a:r>
            <a:br>
              <a:rPr lang="sv-SE" b="1" dirty="0"/>
            </a:br>
            <a:r>
              <a:rPr lang="sv-SE" sz="4000" dirty="0" err="1"/>
              <a:t>Open</a:t>
            </a:r>
            <a:r>
              <a:rPr lang="sv-SE" sz="4000" dirty="0"/>
              <a:t> source, proprietär programvara, konsult- egenutvecklade lösningar</a:t>
            </a:r>
            <a:br>
              <a:rPr lang="sv-SE" b="1" dirty="0"/>
            </a:br>
            <a:endParaRPr lang="sv-SE" dirty="0"/>
          </a:p>
        </p:txBody>
      </p:sp>
    </p:spTree>
    <p:extLst>
      <p:ext uri="{BB962C8B-B14F-4D97-AF65-F5344CB8AC3E}">
        <p14:creationId xmlns:p14="http://schemas.microsoft.com/office/powerpoint/2010/main" val="2339887898"/>
      </p:ext>
    </p:extLst>
  </p:cSld>
  <p:clrMapOvr>
    <a:masterClrMapping/>
  </p:clrMapOvr>
</p:sld>
</file>

<file path=ppt/theme/theme1.xml><?xml version="1.0" encoding="utf-8"?>
<a:theme xmlns:a="http://schemas.openxmlformats.org/drawingml/2006/main" name="2_Office-tema">
  <a:themeElements>
    <a:clrScheme name="MOA">
      <a:dk1>
        <a:srgbClr val="000000"/>
      </a:dk1>
      <a:lt1>
        <a:srgbClr val="FFFFFF"/>
      </a:lt1>
      <a:dk2>
        <a:srgbClr val="44546A"/>
      </a:dk2>
      <a:lt2>
        <a:srgbClr val="CFD0CC"/>
      </a:lt2>
      <a:accent1>
        <a:srgbClr val="B80043"/>
      </a:accent1>
      <a:accent2>
        <a:srgbClr val="F6D753"/>
      </a:accent2>
      <a:accent3>
        <a:srgbClr val="305160"/>
      </a:accent3>
      <a:accent4>
        <a:srgbClr val="4592B6"/>
      </a:accent4>
      <a:accent5>
        <a:srgbClr val="4E6948"/>
      </a:accent5>
      <a:accent6>
        <a:srgbClr val="70AD47"/>
      </a:accent6>
      <a:hlink>
        <a:srgbClr val="4592B6"/>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mp;O-5" id="{6EF3B2C5-42CE-1D46-ABA7-12B569BA72F4}" vid="{0253B509-89B3-B440-8823-534B3C95E70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33491e4f-5d38-4c24-85cb-c5144f8a0d2f}">
  <we:reference id="33491e4f-5d38-4c24-85cb-c5144f8a0d2f" version="1.0.0.0" store="EXCatalog" storeType="EXCatalog"/>
  <we:alternateReferences/>
  <we:properties>
    <we:property name="Office.AutoShowTaskpaneWithDocument" value="false"/>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2b5bf42-a5e7-452e-a2e3-092370fc5b30" xsi:nil="true"/>
    <lcf76f155ced4ddcb4097134ff3c332f xmlns="03fe57c1-792b-400a-9d6b-b848eadf694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77144C2FE563F4A94018AA86C6ED7F7" ma:contentTypeVersion="12" ma:contentTypeDescription="Skapa ett nytt dokument." ma:contentTypeScope="" ma:versionID="66f719cdbf9397cb99dc93946d1d644b">
  <xsd:schema xmlns:xsd="http://www.w3.org/2001/XMLSchema" xmlns:xs="http://www.w3.org/2001/XMLSchema" xmlns:p="http://schemas.microsoft.com/office/2006/metadata/properties" xmlns:ns2="03fe57c1-792b-400a-9d6b-b848eadf694b" xmlns:ns3="22b5bf42-a5e7-452e-a2e3-092370fc5b30" targetNamespace="http://schemas.microsoft.com/office/2006/metadata/properties" ma:root="true" ma:fieldsID="04ca8f4ab33b31eda41da0cf66d6dd18" ns2:_="" ns3:_="">
    <xsd:import namespace="03fe57c1-792b-400a-9d6b-b848eadf694b"/>
    <xsd:import namespace="22b5bf42-a5e7-452e-a2e3-092370fc5b3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fe57c1-792b-400a-9d6b-b848eadf69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ildmarkeringar" ma:readOnly="false" ma:fieldId="{5cf76f15-5ced-4ddc-b409-7134ff3c332f}" ma:taxonomyMulti="true" ma:sspId="62464f77-d401-4cef-b483-d20985e7b634"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b5bf42-a5e7-452e-a2e3-092370fc5b3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1b795bb-f4ef-402a-a54b-7bfc08988f70}" ma:internalName="TaxCatchAll" ma:showField="CatchAllData" ma:web="22b5bf42-a5e7-452e-a2e3-092370fc5b3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3B7C38-46C9-4EF4-A627-DCCF00D0C34A}">
  <ds:schemaRefs>
    <ds:schemaRef ds:uri="http://schemas.openxmlformats.org/package/2006/metadata/core-properties"/>
    <ds:schemaRef ds:uri="http://www.w3.org/XML/1998/namespace"/>
    <ds:schemaRef ds:uri="http://purl.org/dc/elements/1.1/"/>
    <ds:schemaRef ds:uri="http://purl.org/dc/terms/"/>
    <ds:schemaRef ds:uri="03fe57c1-792b-400a-9d6b-b848eadf694b"/>
    <ds:schemaRef ds:uri="http://schemas.microsoft.com/office/2006/metadata/properties"/>
    <ds:schemaRef ds:uri="http://schemas.microsoft.com/office/2006/documentManagement/types"/>
    <ds:schemaRef ds:uri="22b5bf42-a5e7-452e-a2e3-092370fc5b30"/>
    <ds:schemaRef ds:uri="http://purl.org/dc/dcmitype/"/>
    <ds:schemaRef ds:uri="http://schemas.microsoft.com/office/infopath/2007/PartnerControls"/>
  </ds:schemaRefs>
</ds:datastoreItem>
</file>

<file path=customXml/itemProps2.xml><?xml version="1.0" encoding="utf-8"?>
<ds:datastoreItem xmlns:ds="http://schemas.openxmlformats.org/officeDocument/2006/customXml" ds:itemID="{DFAC0DA6-22D6-4102-A107-BF2D0E771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fe57c1-792b-400a-9d6b-b848eadf694b"/>
    <ds:schemaRef ds:uri="22b5bf42-a5e7-452e-a2e3-092370fc5b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64164E-A226-43F5-B318-6E96D64466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16DF39F6</Template>
  <TotalTime>3039</TotalTime>
  <Words>674</Words>
  <Application>Microsoft Office PowerPoint</Application>
  <PresentationFormat>Bredbild</PresentationFormat>
  <Paragraphs>62</Paragraphs>
  <Slides>14</Slides>
  <Notes>12</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14</vt:i4>
      </vt:variant>
    </vt:vector>
  </HeadingPairs>
  <TitlesOfParts>
    <vt:vector size="21" baseType="lpstr">
      <vt:lpstr>__Inter_f367f3</vt:lpstr>
      <vt:lpstr>Aptos</vt:lpstr>
      <vt:lpstr>Arial</vt:lpstr>
      <vt:lpstr>Calibri</vt:lpstr>
      <vt:lpstr>Google Sans</vt:lpstr>
      <vt:lpstr>Inter</vt:lpstr>
      <vt:lpstr>2_Office-tema</vt:lpstr>
      <vt:lpstr>Open source  Kart och mät</vt:lpstr>
      <vt:lpstr>Vad är Open Source? Programvara med öppen källkod – vem som helst kan läsa, använda, ändra och dela*. Motsats till "proprietär*" programvara.  *Styrs av programvaran licens ** "Proprietär" ~ leverantörsspecifikt, upphovsrättsskyddat </vt:lpstr>
      <vt:lpstr> ✅ Fördelar: Möjlighet att påverka Full insyn Öppna användarnätverk Anlita oberoende konsulter ⚠️ Utmaningar: Begränsad support jämfört med kommersiella lösningar Kräver viss teknisk kompetens Hantera personberoende Dolda kostnader  Myter om Open source</vt:lpstr>
      <vt:lpstr>Strategiska val Sundsvall kommun “open by default” </vt:lpstr>
      <vt:lpstr>🗺️ Tre kända: QGIS – kraftfullt GIS-verktyg för kartor och analys. Källkoden är fritt tillgänglig dvs. vem som helst får läsa, ändra och distribuera programmet.  Förändringar som görs och distribueras måste också vara öppna.  Du kan utveckla egen funktionalitet för egna behov Integrera QGIS med andra system. Utbildningar online, via högskolor och företag.  PostgreSQL – geografisk databas för spatial analys. Samma möjligheter som QGIS med tillägget att PostgreSQL License kan man utveckla kommersiella produkter utan att behöva dela din egen kod.  GeoServer – publicera webbtjänster. Liknande licens som QGIS.  Översikt licenser forts.</vt:lpstr>
      <vt:lpstr> </vt:lpstr>
      <vt:lpstr> </vt:lpstr>
      <vt:lpstr>Var hittar man Opensource-projekten?   T.ex. QGIS, Sundsvall och Origo    </vt:lpstr>
      <vt:lpstr> Hybridlösningar Open source, proprietär programvara, konsult- egenutvecklade lösningar </vt:lpstr>
      <vt:lpstr>Samverkan</vt:lpstr>
      <vt:lpstr> QQIS Sverige, Swesium, Origosamverkan, GIS-Samverkan Dalarna (Geoforum),  FMSWE:290, BIM Alliance. Projekt – Sambruk  Kartenheten Mora och Rättvik Kommunsamverkan Mora/Orsa.  ”Ring-en-vän-på-en-annan-kommun-samverkan” Kan vi samverka på fler områden?</vt:lpstr>
      <vt:lpstr>Starta egen samverkan enligt beprövad modell?   Origosamverkan 10 år 2026 Utvecklar- arbets- styrgrupp + samordnare Årshjul, månadsavstämningar, användarträff, diskussionsforum, GitHub. Budget räkneexempel :    Kostnader 2024  17 487 kr (13 082 kr + Orsa 4 405 kr, baserat på folkmängd)   Inkomst 2024   17 492 kr  Samarbete främjas, budgeterad aktiviteter Samverkan som växer  </vt:lpstr>
      <vt:lpstr>Kommunala GIS-nätverk  Bidra med din kompetens! Tekniskt kunnande, verksamhetskunskap, administrativa insatser, samordning mm.</vt:lpstr>
      <vt:lpstr>PowerPoint-presentation</vt:lpstr>
    </vt:vector>
  </TitlesOfParts>
  <Company>MOA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Bengt Alfjorden</dc:creator>
  <cp:lastModifiedBy>Bengt Alfjorden</cp:lastModifiedBy>
  <cp:revision>59</cp:revision>
  <dcterms:created xsi:type="dcterms:W3CDTF">2025-10-13T12:15:56Z</dcterms:created>
  <dcterms:modified xsi:type="dcterms:W3CDTF">2025-10-17T06:24:33Z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0x010100F77144C2FE563F4A94018AA86C6ED7F7</vt:lpwstr>
  </property>
  <property fmtid="{D5CDD505-2E9C-101B-9397-08002B2CF9AE}" pid="3" name="MediaServiceImageTags">
    <vt:lpwstr/>
  </property>
</Properties>
</file>