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28" r:id="rId2"/>
    <p:sldId id="631" r:id="rId3"/>
    <p:sldId id="634" r:id="rId4"/>
    <p:sldId id="632" r:id="rId5"/>
    <p:sldId id="660" r:id="rId6"/>
    <p:sldId id="658" r:id="rId7"/>
    <p:sldId id="657" r:id="rId8"/>
    <p:sldId id="633" r:id="rId9"/>
    <p:sldId id="656" r:id="rId10"/>
    <p:sldId id="637" r:id="rId11"/>
    <p:sldId id="638" r:id="rId12"/>
    <p:sldId id="647" r:id="rId13"/>
    <p:sldId id="650" r:id="rId14"/>
    <p:sldId id="648" r:id="rId15"/>
    <p:sldId id="649" r:id="rId16"/>
    <p:sldId id="659" r:id="rId17"/>
    <p:sldId id="646" r:id="rId18"/>
    <p:sldId id="639" r:id="rId19"/>
    <p:sldId id="640" r:id="rId20"/>
    <p:sldId id="641" r:id="rId21"/>
    <p:sldId id="654" r:id="rId22"/>
    <p:sldId id="655" r:id="rId23"/>
    <p:sldId id="642" r:id="rId24"/>
    <p:sldId id="644" r:id="rId25"/>
    <p:sldId id="645" r:id="rId26"/>
    <p:sldId id="652" r:id="rId27"/>
    <p:sldId id="653" r:id="rId28"/>
    <p:sldId id="643" r:id="rId29"/>
    <p:sldId id="661" r:id="rId30"/>
    <p:sldId id="636" r:id="rId31"/>
    <p:sldId id="651" r:id="rId32"/>
    <p:sldId id="625" r:id="rId33"/>
  </p:sldIdLst>
  <p:sldSz cx="12192000" cy="6858000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7605" autoAdjust="0"/>
  </p:normalViewPr>
  <p:slideViewPr>
    <p:cSldViewPr>
      <p:cViewPr varScale="1">
        <p:scale>
          <a:sx n="83" d="100"/>
          <a:sy n="83" d="100"/>
        </p:scale>
        <p:origin x="62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52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6D82B-7F30-425A-BD77-EFEC74BFDED3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73-4BF1-4FD0-997C-92D2600A70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957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73023-68EB-4D09-82DF-943257E6BABF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F36B-8EE9-4791-BB8F-853D425248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85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04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0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90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88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52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64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45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3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96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97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03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D354-27E7-4814-B416-845EB227595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9F49-2BB2-4747-A02A-5B28D29343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2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EC428D4-BC31-9B25-9812-BD1947CC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551" y="1840267"/>
            <a:ext cx="3795089" cy="4124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7DA66-E6C4-A4B9-1D82-B1266831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9AFE564-0710-D083-8DA2-EEC2E246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DF399A3-40DC-701F-9372-24D88B7AC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A7D4371E-4952-D0D4-8DD9-2442F73B5B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A16E751C-988C-D0C6-37A0-E4B4A68514DD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DDBCEBC2-AC3F-76AC-BBA4-BEB550FB4E7B}"/>
              </a:ext>
            </a:extLst>
          </p:cNvPr>
          <p:cNvSpPr txBox="1"/>
          <p:nvPr/>
        </p:nvSpPr>
        <p:spPr>
          <a:xfrm>
            <a:off x="1524002" y="404664"/>
            <a:ext cx="65375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5400" dirty="0">
                <a:solidFill>
                  <a:prstClr val="black"/>
                </a:solidFill>
                <a:latin typeface="Calibri" panose="020F0502020204030204"/>
              </a:rPr>
              <a:t>Upphandling kring </a:t>
            </a:r>
            <a:r>
              <a:rPr lang="sv-SE" sz="5400" dirty="0" err="1">
                <a:solidFill>
                  <a:prstClr val="black"/>
                </a:solidFill>
                <a:latin typeface="Calibri" panose="020F0502020204030204"/>
              </a:rPr>
              <a:t>blocktriangulerade</a:t>
            </a:r>
            <a:r>
              <a:rPr lang="sv-SE" sz="5400" dirty="0">
                <a:solidFill>
                  <a:prstClr val="black"/>
                </a:solidFill>
                <a:latin typeface="Calibri" panose="020F0502020204030204"/>
              </a:rPr>
              <a:t> flygbilder för stereokartering samt </a:t>
            </a:r>
            <a:r>
              <a:rPr lang="sv-SE" sz="5400" dirty="0" err="1">
                <a:solidFill>
                  <a:prstClr val="black"/>
                </a:solidFill>
                <a:latin typeface="Calibri" panose="020F0502020204030204"/>
              </a:rPr>
              <a:t>ortofoton</a:t>
            </a:r>
            <a:r>
              <a:rPr lang="sv-SE" sz="5400" dirty="0">
                <a:solidFill>
                  <a:prstClr val="black"/>
                </a:solidFill>
                <a:latin typeface="Calibri" panose="020F0502020204030204"/>
              </a:rPr>
              <a:t> och laserdata</a:t>
            </a:r>
          </a:p>
        </p:txBody>
      </p:sp>
    </p:spTree>
    <p:extLst>
      <p:ext uri="{BB962C8B-B14F-4D97-AF65-F5344CB8AC3E}">
        <p14:creationId xmlns:p14="http://schemas.microsoft.com/office/powerpoint/2010/main" val="272122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BA463-528F-110E-2A95-2D1DEB61E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F34A22F-54C3-A7F3-AFA4-B2C4B023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87" y="509751"/>
            <a:ext cx="5334719" cy="545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A10B7-1E43-CE03-2E25-39599B06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3A3A6D7-67EC-2DDC-CA9E-5726C730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03F91F9-EDC7-802F-054B-05F8ED2E2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4A8E5EA3-0D74-1F62-68AF-547A4DCA1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FE50D60A-74B9-267B-9BB3-7975542B09E8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4E1CD3B7-C1BA-BB0B-801B-4C3AC2A11416}"/>
              </a:ext>
            </a:extLst>
          </p:cNvPr>
          <p:cNvSpPr txBox="1"/>
          <p:nvPr/>
        </p:nvSpPr>
        <p:spPr>
          <a:xfrm>
            <a:off x="911424" y="676428"/>
            <a:ext cx="564609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Flygning 2025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dirty="0"/>
              <a:t>2025 års områden i rött.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426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B63B-5AC8-56E1-799E-0FBDA051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EED8E-76DB-EA15-3B2C-4F5E994C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9CC7E38-E831-F5AB-5DD5-1734D7AA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EB65116-25E2-C011-C343-6EFF36A82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F01173EC-B665-E2C0-31F3-1DC948697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6E3970A-1DBC-18E6-3E79-6525CE1A37B5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67F81EE3-00CD-F7FC-463C-030271649ED4}"/>
              </a:ext>
            </a:extLst>
          </p:cNvPr>
          <p:cNvSpPr txBox="1"/>
          <p:nvPr/>
        </p:nvSpPr>
        <p:spPr>
          <a:xfrm>
            <a:off x="911424" y="676428"/>
            <a:ext cx="1036915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Upphandling kring </a:t>
            </a:r>
            <a:r>
              <a:rPr lang="sv-SE" sz="3200" b="1" dirty="0" err="1">
                <a:solidFill>
                  <a:prstClr val="black"/>
                </a:solidFill>
                <a:latin typeface="Calibri" panose="020F0502020204030204"/>
              </a:rPr>
              <a:t>blocktriangulerade</a:t>
            </a: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 flygbilder för stereokartering samt </a:t>
            </a:r>
            <a:r>
              <a:rPr lang="sv-SE" sz="3200" b="1" dirty="0" err="1">
                <a:solidFill>
                  <a:prstClr val="black"/>
                </a:solidFill>
                <a:latin typeface="Calibri" panose="020F0502020204030204"/>
              </a:rPr>
              <a:t>ortofoton</a:t>
            </a: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 och laserdata</a:t>
            </a: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B6C5ABF-7D70-54A2-6912-D3C6C4C270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52" y="2672917"/>
            <a:ext cx="6582696" cy="1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26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0352C-F4A1-1BE3-8FBE-4355C287C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2AC06-4C2B-3FCE-3BD4-25825ED4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0FD72E5-DE62-2EE3-7797-D10B5004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06F8F8-EFC1-3C3E-5E67-DCDA5B70D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690A7E57-3F8A-206C-BC95-34BD2326D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565DCB72-F5A4-9D93-D10D-533F55A6DAF8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16742690-5896-E843-3C8D-E1A75E72C320}"/>
              </a:ext>
            </a:extLst>
          </p:cNvPr>
          <p:cNvSpPr txBox="1"/>
          <p:nvPr/>
        </p:nvSpPr>
        <p:spPr>
          <a:xfrm>
            <a:off x="911424" y="676428"/>
            <a:ext cx="1036915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Avtalsvillkor</a:t>
            </a:r>
          </a:p>
          <a:p>
            <a:pPr>
              <a:defRPr/>
            </a:pPr>
            <a:endParaRPr lang="sv-SE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v-SE" sz="2400" dirty="0"/>
              <a:t>1.8.1	</a:t>
            </a:r>
            <a:r>
              <a:rPr lang="sv-SE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Anställda hos Leverantören (Belastningsregister m.m.)</a:t>
            </a:r>
          </a:p>
          <a:p>
            <a:pPr>
              <a:defRPr/>
            </a:pPr>
            <a:endParaRPr lang="sv-S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>
              <a:defRPr/>
            </a:pPr>
            <a:r>
              <a:rPr lang="sv-SE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1.6.1	Aktivt klimat- och miljöarbete</a:t>
            </a:r>
          </a:p>
          <a:p>
            <a:pPr>
              <a:defRPr/>
            </a:pPr>
            <a:endParaRPr lang="sv-S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>
              <a:defRPr/>
            </a:pPr>
            <a:r>
              <a:rPr lang="sv-SE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1.6.2	Sysselsättningsfrämjande krav</a:t>
            </a:r>
          </a:p>
          <a:p>
            <a:pPr>
              <a:defRPr/>
            </a:pPr>
            <a:endParaRPr lang="sv-S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>
              <a:defRPr/>
            </a:pPr>
            <a:r>
              <a:rPr lang="sv-SE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2.4	Faktureringsvillkor</a:t>
            </a:r>
          </a:p>
          <a:p>
            <a:pPr lvl="0"/>
            <a:endParaRPr lang="sv-SE" sz="2400" b="1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37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037A6-23FF-34DC-1E92-C619CB87F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D69AC-F836-55E1-4E2B-AFEB6F75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BE7BA2D-12BD-5D10-5ED9-1040F52C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F79EE0B-3DF5-AA71-D7AD-99B9085CA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DA9CB9C3-E4A1-5648-2F13-93A44D38A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E68FB4B-DF15-16A5-D6E9-70F4BB651C63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F5F0B72-C136-F42B-D02F-0DA250E58036}"/>
              </a:ext>
            </a:extLst>
          </p:cNvPr>
          <p:cNvSpPr txBox="1"/>
          <p:nvPr/>
        </p:nvSpPr>
        <p:spPr>
          <a:xfrm>
            <a:off x="911424" y="676428"/>
            <a:ext cx="1036915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Avtalsvillkor</a:t>
            </a: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1.8.1	</a:t>
            </a:r>
            <a:r>
              <a:rPr lang="sv-SE" sz="2400" b="1" dirty="0"/>
              <a:t>Takvolym</a:t>
            </a:r>
          </a:p>
          <a:p>
            <a:pPr lvl="0"/>
            <a:endParaRPr lang="sv-SE" sz="2400" b="1" dirty="0"/>
          </a:p>
          <a:p>
            <a:pPr lvl="0"/>
            <a:r>
              <a:rPr lang="sv-SE" sz="2400" dirty="0"/>
              <a:t>Totalt kan tjänster till ett värde av maximalt 1.800.000 SEK avropas under avtalstiden. Taket gäller för ramavtalet som helhet, inte för respektive delområde eller ramavtalsleverantör.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624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F06F-CB6D-76AA-7E6D-99B1C0CF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ACECE-C31E-6E83-3797-68699389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F5BD4BF-91C7-A678-203B-D5BF99B9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667C8B5-C77E-F602-4101-592FDF09F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38C05630-791A-21F3-ED71-C087AADD6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5E4E070-930C-1FB6-8D2F-23A9C06E368C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18FF8DC5-DEE3-F4C6-66DE-7714C8C1ACF0}"/>
              </a:ext>
            </a:extLst>
          </p:cNvPr>
          <p:cNvSpPr txBox="1"/>
          <p:nvPr/>
        </p:nvSpPr>
        <p:spPr>
          <a:xfrm>
            <a:off x="911424" y="676428"/>
            <a:ext cx="1036915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Avtalsvillkor</a:t>
            </a: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2.1	</a:t>
            </a:r>
            <a:r>
              <a:rPr lang="sv-SE" sz="2400" b="1" dirty="0"/>
              <a:t>Pris </a:t>
            </a:r>
          </a:p>
          <a:p>
            <a:pPr lvl="0"/>
            <a:r>
              <a:rPr lang="sv-SE" sz="2400" dirty="0"/>
              <a:t>Priser i SEK enligt Leverantörens anbud. Moms tillkommer enligt gällande lag.</a:t>
            </a:r>
          </a:p>
          <a:p>
            <a:pPr lvl="0"/>
            <a:r>
              <a:rPr lang="sv-SE" sz="2400" dirty="0"/>
              <a:t>Pris ska inkludera samtliga kostnader förenade med tjänsten. Inga resekostnader, övernattningskostnader, traktamenten, arbetskostnader, utrustning, övertidsersättningar eller andra tillkommande kostnader såsom exempelvis utrustning, verktyg, förbrukningsmaterial eller liknande medges.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Område B kan avropas procentuellt och skall då faktureras enligt motsvarande procent av prisfrågan för Område B, exempelvis om Beställaren avropar 20% av område B så ska Leverantören fakturera 20% av prisfråga för Område B. 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480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147D2-7AB6-487C-AFBE-5928A9415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B09BE-D753-51BF-B9B2-CE324D66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4D6C9AC-5286-0180-DEEB-523F830F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FA0A78A-0699-85EF-B5CE-26DEA50AF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03F97478-2511-82F3-7CA8-F023BDF58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8AEAFF2-8804-5EFC-948C-AF3AB6E22C4F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26877237-2827-E9C6-032B-3E10424776C6}"/>
              </a:ext>
            </a:extLst>
          </p:cNvPr>
          <p:cNvSpPr txBox="1"/>
          <p:nvPr/>
        </p:nvSpPr>
        <p:spPr>
          <a:xfrm>
            <a:off x="911424" y="676428"/>
            <a:ext cx="1036915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Avtalsvillkor</a:t>
            </a: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2.1	</a:t>
            </a:r>
            <a:r>
              <a:rPr lang="sv-SE" sz="2400" b="1" dirty="0"/>
              <a:t>Pris </a:t>
            </a:r>
          </a:p>
          <a:p>
            <a:pPr lvl="0"/>
            <a:r>
              <a:rPr lang="sv-SE" sz="2400" dirty="0"/>
              <a:t>Priser i SEK enligt Leverantörens anbud. Moms tillkommer enligt gällande lag.</a:t>
            </a:r>
          </a:p>
          <a:p>
            <a:pPr lvl="0"/>
            <a:r>
              <a:rPr lang="sv-SE" sz="2400" dirty="0"/>
              <a:t>Pris ska inkludera samtliga kostnader förenade med tjänsten. Inga resekostnader, övernattningskostnader, traktamenten, arbetskostnader, utrustning, övertidsersättningar eller andra tillkommande kostnader såsom exempelvis utrustning, verktyg, förbrukningsmaterial eller liknande medges.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Område B kan avropas procentuellt och skall då faktureras enligt motsvarande procent av prisfrågan för Område B, exempelvis om Beställaren avropar 20% av område B så ska Leverantören fakturera 20% av prisfråga för Område B. 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E16AF38-A514-2A17-25EC-BC0A9A7BC29C}"/>
              </a:ext>
            </a:extLst>
          </p:cNvPr>
          <p:cNvSpPr txBox="1"/>
          <p:nvPr/>
        </p:nvSpPr>
        <p:spPr>
          <a:xfrm>
            <a:off x="2764164" y="1552018"/>
            <a:ext cx="8516412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b="1" dirty="0"/>
              <a:t> (id: 373191) </a:t>
            </a:r>
          </a:p>
          <a:p>
            <a:r>
              <a:rPr lang="sv-SE" dirty="0"/>
              <a:t>I bilaga Avtalsvillkor, kapitel 2 Kommersiella villkor, avsnitt 2.1 Pris … Menar man med detta att anbudspriset för B = totalt pris för alla delområden inom B? B-området består av åtta olika fördefinierade delområden, vi kan kalla dem B1-B8. Har vi tolkat det rätt att ett avrop av B-områden alltid gäller hela fördefinierade delområden, ex "B1" + "B3". Men inte delar av B-delområden som exempelvis halva "B7".</a:t>
            </a:r>
          </a:p>
        </p:txBody>
      </p:sp>
    </p:spTree>
    <p:extLst>
      <p:ext uri="{BB962C8B-B14F-4D97-AF65-F5344CB8AC3E}">
        <p14:creationId xmlns:p14="http://schemas.microsoft.com/office/powerpoint/2010/main" val="3877025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228A-0F18-CFBF-F7BE-E856F6AF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7675CD-BB5C-4DC4-1F0B-51368F2D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3813D48-347D-1C77-F1BA-CE479A4C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BE68B20-F9D6-98FB-A2AA-E3322DB7C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1C98650F-2AFD-6E5E-57DE-36123B436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5EFF404D-B5F4-C251-5F41-1BA12D556F0E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E322C67F-135E-6D61-77AD-C1A84D022143}"/>
              </a:ext>
            </a:extLst>
          </p:cNvPr>
          <p:cNvSpPr txBox="1"/>
          <p:nvPr/>
        </p:nvSpPr>
        <p:spPr>
          <a:xfrm>
            <a:off x="911424" y="676428"/>
            <a:ext cx="1036915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Avtalsvillkor</a:t>
            </a: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2.1	</a:t>
            </a:r>
            <a:r>
              <a:rPr lang="sv-SE" sz="2400" b="1" dirty="0"/>
              <a:t>Pris </a:t>
            </a:r>
          </a:p>
          <a:p>
            <a:pPr lvl="0"/>
            <a:r>
              <a:rPr lang="sv-SE" sz="2400" dirty="0"/>
              <a:t>Priser i SEK enligt Leverantörens anbud. Moms tillkommer enligt gällande lag.</a:t>
            </a:r>
          </a:p>
          <a:p>
            <a:pPr lvl="0"/>
            <a:r>
              <a:rPr lang="sv-SE" sz="2400" dirty="0"/>
              <a:t>Pris ska inkludera samtliga kostnader förenade med tjänsten. Inga resekostnader, övernattningskostnader, traktamenten, arbetskostnader, utrustning, övertidsersättningar eller andra tillkommande kostnader såsom exempelvis utrustning, verktyg, förbrukningsmaterial eller liknande medges.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Område B kan avropas procentuellt och skall då faktureras enligt motsvarande procent av prisfrågan för Område B, exempelvis om Beställaren avropar 20% av område B så ska Leverantören fakturera 20% av prisfråga för Område B. 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10FD221-E8FA-9B62-7C29-C7CAA5CEECB6}"/>
              </a:ext>
            </a:extLst>
          </p:cNvPr>
          <p:cNvSpPr txBox="1"/>
          <p:nvPr/>
        </p:nvSpPr>
        <p:spPr>
          <a:xfrm>
            <a:off x="2764164" y="1552018"/>
            <a:ext cx="8516412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b="1" dirty="0"/>
              <a:t> (id: 373191) </a:t>
            </a:r>
          </a:p>
          <a:p>
            <a:r>
              <a:rPr lang="sv-SE" dirty="0"/>
              <a:t>I bilaga Avtalsvillkor, kapitel 2 Kommersiella villkor, avsnitt 2.1 Pris … Menar man med detta att anbudspriset för B = totalt pris för alla delområden inom B? B-området består av åtta olika fördefinierade delområden, vi kan kalla dem B1-B8. Har vi tolkat det rätt att ett avrop av B-områden alltid gäller hela fördefinierade delområden, ex "B1" + "B3". Men inte delar av B-delområden som exempelvis halva "B7".</a:t>
            </a:r>
          </a:p>
          <a:p>
            <a:endParaRPr lang="sv-SE" dirty="0"/>
          </a:p>
          <a:p>
            <a:r>
              <a:rPr lang="sv-SE" b="1" dirty="0"/>
              <a:t>Svar</a:t>
            </a:r>
          </a:p>
          <a:p>
            <a:r>
              <a:rPr lang="sv-SE" dirty="0"/>
              <a:t>Anbudspriset för B ska vara totalt pris för alla B-områden summerade. Om vi gör ett avrop på 20% av B-områdena så ska 20% av totala priset faktureras. Vi har inte avsikt att flyga mindre områden än de ytor som är specificerade i B. Alltså inget område kan bli mindre än den minsta polygonen av B-områdena. </a:t>
            </a:r>
          </a:p>
        </p:txBody>
      </p:sp>
    </p:spTree>
    <p:extLst>
      <p:ext uri="{BB962C8B-B14F-4D97-AF65-F5344CB8AC3E}">
        <p14:creationId xmlns:p14="http://schemas.microsoft.com/office/powerpoint/2010/main" val="281924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95642-3F80-828D-F0D5-24B6E162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832084-3AD8-F67D-0AA2-6272E1D9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2420F95-FCE0-A040-638E-098FD35E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E564669-1B69-8206-8483-1289EF905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7A028EC7-BB17-56E7-548E-5D97DA2F6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3A0749C-A7F1-5736-C5F1-7A7AC5DB6898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B38C93ED-F323-A2F4-8774-40A951503355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Bilaga 1. Kravspecifikation</a:t>
            </a: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endParaRPr lang="sv-SE" sz="2400" dirty="0"/>
          </a:p>
          <a:p>
            <a:pPr marL="457200" lvl="0" indent="-457200">
              <a:buAutoNum type="arabicPeriod"/>
            </a:pPr>
            <a:r>
              <a:rPr lang="sv-SE" sz="2400" b="1" dirty="0"/>
              <a:t>Område</a:t>
            </a:r>
          </a:p>
          <a:p>
            <a:pPr marL="457200" lvl="0" indent="-457200">
              <a:buAutoNum type="arabicPeriod"/>
            </a:pPr>
            <a:endParaRPr lang="sv-SE" sz="2400" dirty="0"/>
          </a:p>
          <a:p>
            <a:pPr lvl="0"/>
            <a:r>
              <a:rPr lang="sv-SE" sz="2400" dirty="0"/>
              <a:t>Upphandlingsobjektet gäller områden i Avesta, Fagersta och Norberg, enligt polygoner i </a:t>
            </a:r>
            <a:r>
              <a:rPr lang="sv-SE" sz="2400" dirty="0" err="1"/>
              <a:t>geopackage</a:t>
            </a:r>
            <a:r>
              <a:rPr lang="sv-SE" sz="2400" dirty="0"/>
              <a:t>-format. 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Vi önskar flyga fasta områden (A) varje tillfälle och ha möjlighet att välja ut justerbara flyttbara områden (B) varje tillfälle. Målet efter upphandlingsperiodens slut är att i stort sett samtliga </a:t>
            </a:r>
            <a:r>
              <a:rPr lang="sv-SE" sz="2400" dirty="0" err="1"/>
              <a:t>baskarteområden</a:t>
            </a:r>
            <a:r>
              <a:rPr lang="sv-SE" sz="2400" dirty="0"/>
              <a:t> har laserskannats.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87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580AE-B156-7930-789B-30DFB9BF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244CC-D069-BEDC-A2BC-3FFB3855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A776D38-BC11-F5C4-55A0-81B60218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31D756A-450C-FF71-FDA8-A8D8022F2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2AE8F184-7FBB-A55D-23EE-5E9D5AE04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B63E42A-6E1E-0FBA-3303-83708F745B04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9BF7A544-E09A-6F69-5522-95550963DD54}"/>
              </a:ext>
            </a:extLst>
          </p:cNvPr>
          <p:cNvSpPr txBox="1"/>
          <p:nvPr/>
        </p:nvSpPr>
        <p:spPr>
          <a:xfrm>
            <a:off x="911424" y="676428"/>
            <a:ext cx="1036915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2.  </a:t>
            </a:r>
            <a:r>
              <a:rPr lang="sv-SE" sz="2400" b="1" dirty="0" err="1"/>
              <a:t>Flygsignalering</a:t>
            </a:r>
            <a:endParaRPr lang="sv-SE" sz="2400" b="1" dirty="0"/>
          </a:p>
          <a:p>
            <a:pPr lvl="0"/>
            <a:endParaRPr lang="sv-SE" sz="2400" dirty="0"/>
          </a:p>
          <a:p>
            <a:pPr lvl="0"/>
            <a:r>
              <a:rPr lang="sv-SE" sz="2400" dirty="0" err="1"/>
              <a:t>Flygsignalering</a:t>
            </a:r>
            <a:r>
              <a:rPr lang="sv-SE" sz="2400" dirty="0"/>
              <a:t> och inmätning av flygstöd ska utföras av kommunen. Leverantören ska leverera signaleringsplan minst 1½ vecka innan flygfotograferingen.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Kommunen levererar uppgifter från inmätta signaler senast 2 veckor efter genomförd flygfotografering.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5959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D68B-F82B-BF26-511F-6A504E091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C7E78-7543-6D75-8BBD-C2CF6508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92B0B23-1DF1-3719-1310-C94C6425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9CB8E90-E874-7CDE-3279-8A5CDC026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E2EA7793-B824-0EC1-3B08-6C2B34CA0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E3F1EA2-A802-DACE-CF15-E37922BD21FB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1454B3F5-F698-1BD9-C81E-9233D495EDDE}"/>
              </a:ext>
            </a:extLst>
          </p:cNvPr>
          <p:cNvSpPr txBox="1"/>
          <p:nvPr/>
        </p:nvSpPr>
        <p:spPr>
          <a:xfrm>
            <a:off x="911424" y="676428"/>
            <a:ext cx="1036915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3. Flygfotografering</a:t>
            </a:r>
          </a:p>
          <a:p>
            <a:pPr lvl="0"/>
            <a:r>
              <a:rPr lang="sv-SE" sz="2400" dirty="0"/>
              <a:t>	• Krav på fotograferingsperiod: Vår 2025 under snöfria förhållanden.</a:t>
            </a:r>
          </a:p>
          <a:p>
            <a:pPr lvl="0"/>
            <a:r>
              <a:rPr lang="sv-SE" sz="2400" dirty="0"/>
              <a:t>	• Krav på geometrisk upplösning: Högst 0.08 m.</a:t>
            </a:r>
          </a:p>
          <a:p>
            <a:pPr lvl="0"/>
            <a:r>
              <a:rPr lang="sv-SE" sz="2400" dirty="0"/>
              <a:t>	• Krav standardosäkerhet plan/höjd: 0.10/0.10 m.</a:t>
            </a:r>
          </a:p>
          <a:p>
            <a:pPr lvl="0"/>
            <a:r>
              <a:rPr lang="sv-SE" sz="2400" dirty="0"/>
              <a:t>	• Krav på standardnivå som lägst: HMK-standardnivå 2 enligt HMK-		Flygfotografering 2017 Kap 2 Tabell 2.3.1. </a:t>
            </a:r>
          </a:p>
          <a:p>
            <a:pPr lvl="0"/>
            <a:r>
              <a:rPr lang="sv-SE" sz="2400" dirty="0"/>
              <a:t>	• Krav på bildkvalitet: Betyg 2 enligt HMK-Flygfotografering 2017 Kap 2 	Tabell 2.3.5.</a:t>
            </a:r>
          </a:p>
          <a:p>
            <a:pPr lvl="0"/>
            <a:r>
              <a:rPr lang="sv-SE" sz="2400" dirty="0"/>
              <a:t>	• Krav på </a:t>
            </a:r>
            <a:r>
              <a:rPr lang="sv-SE" sz="2400" dirty="0" err="1"/>
              <a:t>solvinkel</a:t>
            </a:r>
            <a:r>
              <a:rPr lang="sv-SE" sz="2400" dirty="0"/>
              <a:t> som lägst: 30 grader.</a:t>
            </a:r>
          </a:p>
          <a:p>
            <a:pPr lvl="0"/>
            <a:r>
              <a:rPr lang="sv-SE" sz="2400" dirty="0"/>
              <a:t>	• Leverantören ska inhämta spridningstillstånd från Lantmäteriet för 	flygbilderna och dess följdprodukter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8919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E8C0-FE00-CBBF-273E-142D83025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EF95A-7BC4-EEB9-240E-63540632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B740581-4F55-53CD-83D8-90AD33B8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F5699C5-BF26-155F-7981-BD952946C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463F8EF5-212F-3D49-2B8D-2745B9FDD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F335AE4-3ED2-1925-DD8E-BBECE73D631E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2E09D5-A674-382C-6444-479383CB5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025" y="548680"/>
            <a:ext cx="5544616" cy="550568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D459259-2CAD-8DED-A7EE-637062FE3D6A}"/>
              </a:ext>
            </a:extLst>
          </p:cNvPr>
          <p:cNvSpPr txBox="1"/>
          <p:nvPr/>
        </p:nvSpPr>
        <p:spPr>
          <a:xfrm>
            <a:off x="1559496" y="1268760"/>
            <a:ext cx="80197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Del av </a:t>
            </a:r>
            <a:r>
              <a:rPr lang="sv-SE" sz="3200" b="1" dirty="0" err="1">
                <a:solidFill>
                  <a:prstClr val="black"/>
                </a:solidFill>
                <a:latin typeface="Calibri" panose="020F0502020204030204"/>
              </a:rPr>
              <a:t>FAHNSS-samverkan</a:t>
            </a:r>
            <a:endParaRPr lang="sv-SE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Fagersta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Avesta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Hedemora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Norberg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Skinnskatteberg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Smedjebacken</a:t>
            </a:r>
          </a:p>
        </p:txBody>
      </p:sp>
    </p:spTree>
    <p:extLst>
      <p:ext uri="{BB962C8B-B14F-4D97-AF65-F5344CB8AC3E}">
        <p14:creationId xmlns:p14="http://schemas.microsoft.com/office/powerpoint/2010/main" val="138927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6A0C0-8FDE-2740-AA0B-49FB2D4F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98260-24D2-FF6C-51A3-412B7C3D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15418D1-6A60-8D4B-970B-B792BA27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8718408-415C-0252-F4E3-B94A85E3B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56F1127A-0D73-3537-8F62-E5B8C6840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0A6B0592-9BD8-E8C9-DF27-AD0DA62FB843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F3A3F617-2AB2-73DB-CB2B-4D1DBBBFB743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4. ESPA</a:t>
            </a:r>
          </a:p>
          <a:p>
            <a:pPr lvl="0"/>
            <a:r>
              <a:rPr lang="sv-SE" sz="2400" dirty="0"/>
              <a:t>Flygbilderna ska användas för ESPA. Leverantören konverterar bilder och </a:t>
            </a:r>
            <a:r>
              <a:rPr lang="sv-SE" sz="2400" dirty="0" err="1"/>
              <a:t>blocktriangulerar</a:t>
            </a:r>
            <a:r>
              <a:rPr lang="sv-SE" sz="2400" dirty="0"/>
              <a:t> dessa till </a:t>
            </a:r>
            <a:r>
              <a:rPr lang="sv-SE" sz="2400" dirty="0" err="1"/>
              <a:t>ESPA:s</a:t>
            </a:r>
            <a:r>
              <a:rPr lang="sv-SE" sz="2400" dirty="0"/>
              <a:t> interna format. Leveransen ska bestå av färdiga modellfiler för ESPA.</a:t>
            </a: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5. </a:t>
            </a:r>
            <a:r>
              <a:rPr lang="sv-SE" sz="2400" b="1" dirty="0" err="1"/>
              <a:t>Ortofoton</a:t>
            </a:r>
            <a:endParaRPr lang="sv-SE" sz="2400" b="1" dirty="0"/>
          </a:p>
          <a:p>
            <a:pPr lvl="0"/>
            <a:r>
              <a:rPr lang="sv-SE" sz="2400" dirty="0"/>
              <a:t>I upphandlingen ingår även leverans av ortofoto, där upplösningen ska vara högst 0,08 m. Leveransformat </a:t>
            </a:r>
            <a:r>
              <a:rPr lang="sv-SE" sz="2400" dirty="0" err="1"/>
              <a:t>GeoTIFF</a:t>
            </a:r>
            <a:r>
              <a:rPr lang="sv-SE" sz="2400" dirty="0"/>
              <a:t> RGB. 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58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BADE7-CE3C-EA3A-0531-F0C2FD453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C4DDD-B123-573E-A907-B2FE5285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0DD589A-41C3-EA80-C002-AFEC33D4D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5426F69-81A0-E0F0-BC88-C3457895A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37B90DAB-2BEB-F29E-F8A5-0249D4B45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52E3A1DD-1B42-4F50-314D-FBCC6BD3032D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513549E5-4C66-C0C9-0EDB-83D2AEAD9CF8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4. ESPA</a:t>
            </a:r>
          </a:p>
          <a:p>
            <a:pPr lvl="0"/>
            <a:r>
              <a:rPr lang="sv-SE" sz="2400" dirty="0"/>
              <a:t>Flygbilderna ska användas för ESPA. Leverantören konverterar bilder och </a:t>
            </a:r>
            <a:r>
              <a:rPr lang="sv-SE" sz="2400" dirty="0" err="1"/>
              <a:t>blocktriangulerar</a:t>
            </a:r>
            <a:r>
              <a:rPr lang="sv-SE" sz="2400" dirty="0"/>
              <a:t> dessa till </a:t>
            </a:r>
            <a:r>
              <a:rPr lang="sv-SE" sz="2400" dirty="0" err="1"/>
              <a:t>ESPA:s</a:t>
            </a:r>
            <a:r>
              <a:rPr lang="sv-SE" sz="2400" dirty="0"/>
              <a:t> interna format. Leveransen ska bestå av färdiga modellfiler för ESPA.</a:t>
            </a: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5. </a:t>
            </a:r>
            <a:r>
              <a:rPr lang="sv-SE" sz="2400" b="1" dirty="0" err="1"/>
              <a:t>Ortofoton</a:t>
            </a:r>
            <a:endParaRPr lang="sv-SE" sz="2400" b="1" dirty="0"/>
          </a:p>
          <a:p>
            <a:pPr lvl="0"/>
            <a:r>
              <a:rPr lang="sv-SE" sz="2400" dirty="0"/>
              <a:t>I upphandlingen ingår även leverans av ortofoto, där upplösningen ska vara högst 0,08 m. Leveransformat </a:t>
            </a:r>
            <a:r>
              <a:rPr lang="sv-SE" sz="2400" dirty="0" err="1"/>
              <a:t>GeoTIFF</a:t>
            </a:r>
            <a:r>
              <a:rPr lang="sv-SE" sz="2400" dirty="0"/>
              <a:t> RGB. 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01BEAE5-BEFD-CDE0-5DA7-9B8736439689}"/>
              </a:ext>
            </a:extLst>
          </p:cNvPr>
          <p:cNvSpPr txBox="1"/>
          <p:nvPr/>
        </p:nvSpPr>
        <p:spPr>
          <a:xfrm>
            <a:off x="4151784" y="2060848"/>
            <a:ext cx="705678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b="1" dirty="0"/>
              <a:t> (id: 373196) </a:t>
            </a:r>
          </a:p>
          <a:p>
            <a:r>
              <a:rPr lang="sv-SE" dirty="0"/>
              <a:t>Bilaga 1 Kravspecifikation, avsnitt 4 ESPA: För användning i ESPA, kan man leverera flygbilderna med </a:t>
            </a:r>
            <a:r>
              <a:rPr lang="sv-SE" dirty="0" err="1"/>
              <a:t>bildorientering</a:t>
            </a:r>
            <a:r>
              <a:rPr lang="sv-SE" dirty="0"/>
              <a:t> i format Match-AT vilket går att läsa i ESPA, i stället för färdiga ESPA-modellfiler?</a:t>
            </a:r>
          </a:p>
        </p:txBody>
      </p:sp>
    </p:spTree>
    <p:extLst>
      <p:ext uri="{BB962C8B-B14F-4D97-AF65-F5344CB8AC3E}">
        <p14:creationId xmlns:p14="http://schemas.microsoft.com/office/powerpoint/2010/main" val="192448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DDDA3-D05B-F66F-0C89-7B3899340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7B7E3-28DF-63B0-56E3-C0E5D121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1EAF2C4-4E9F-5358-A520-0D663525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B364A65-2778-C754-0FFA-17233DB1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CA6A6981-915A-7D90-4ED9-D5ED41670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CC9D01B-4EB8-D91E-C3FD-916C28F28E71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F5E6687C-5422-409E-1C7B-2C066F617414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4. ESPA</a:t>
            </a:r>
          </a:p>
          <a:p>
            <a:pPr lvl="0"/>
            <a:r>
              <a:rPr lang="sv-SE" sz="2400" dirty="0"/>
              <a:t>Flygbilderna ska användas för ESPA. Leverantören konverterar bilder och </a:t>
            </a:r>
            <a:r>
              <a:rPr lang="sv-SE" sz="2400" dirty="0" err="1"/>
              <a:t>blocktriangulerar</a:t>
            </a:r>
            <a:r>
              <a:rPr lang="sv-SE" sz="2400" dirty="0"/>
              <a:t> dessa till </a:t>
            </a:r>
            <a:r>
              <a:rPr lang="sv-SE" sz="2400" dirty="0" err="1"/>
              <a:t>ESPA:s</a:t>
            </a:r>
            <a:r>
              <a:rPr lang="sv-SE" sz="2400" dirty="0"/>
              <a:t> interna format. Leveransen ska bestå av färdiga modellfiler för ESPA.</a:t>
            </a: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5. </a:t>
            </a:r>
            <a:r>
              <a:rPr lang="sv-SE" sz="2400" b="1" dirty="0" err="1"/>
              <a:t>Ortofoton</a:t>
            </a:r>
            <a:endParaRPr lang="sv-SE" sz="2400" b="1" dirty="0"/>
          </a:p>
          <a:p>
            <a:pPr lvl="0"/>
            <a:r>
              <a:rPr lang="sv-SE" sz="2400" dirty="0"/>
              <a:t>I upphandlingen ingår även leverans av ortofoto, där upplösningen ska vara högst 0,08 m. Leveransformat </a:t>
            </a:r>
            <a:r>
              <a:rPr lang="sv-SE" sz="2400" dirty="0" err="1"/>
              <a:t>GeoTIFF</a:t>
            </a:r>
            <a:r>
              <a:rPr lang="sv-SE" sz="2400" dirty="0"/>
              <a:t> RGB. 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B37AEF3-CA65-2AC2-3B91-B7E987CD6287}"/>
              </a:ext>
            </a:extLst>
          </p:cNvPr>
          <p:cNvSpPr txBox="1"/>
          <p:nvPr/>
        </p:nvSpPr>
        <p:spPr>
          <a:xfrm>
            <a:off x="4151784" y="2060848"/>
            <a:ext cx="7056784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b="1" dirty="0"/>
              <a:t> (id: 373196) </a:t>
            </a:r>
          </a:p>
          <a:p>
            <a:r>
              <a:rPr lang="sv-SE" dirty="0"/>
              <a:t>Bilaga 1 Kravspecifikation, avsnitt 4 ESPA: För användning i ESPA, kan man leverera flygbilderna med </a:t>
            </a:r>
            <a:r>
              <a:rPr lang="sv-SE" dirty="0" err="1"/>
              <a:t>bildorientering</a:t>
            </a:r>
            <a:r>
              <a:rPr lang="sv-SE" dirty="0"/>
              <a:t> i format Match-AT vilket går att läsa i ESPA, i stället för färdiga ESPA-modellfiler?</a:t>
            </a:r>
          </a:p>
          <a:p>
            <a:endParaRPr lang="sv-SE" dirty="0"/>
          </a:p>
          <a:p>
            <a:r>
              <a:rPr lang="sv-SE" b="1" dirty="0"/>
              <a:t>Svar</a:t>
            </a:r>
          </a:p>
          <a:p>
            <a:r>
              <a:rPr lang="sv-SE" dirty="0"/>
              <a:t>Det går att leverera flygbilderna med </a:t>
            </a:r>
            <a:r>
              <a:rPr lang="sv-SE" dirty="0" err="1"/>
              <a:t>bildorientering</a:t>
            </a:r>
            <a:r>
              <a:rPr lang="sv-SE" dirty="0"/>
              <a:t> i format Match-AT.</a:t>
            </a:r>
          </a:p>
        </p:txBody>
      </p:sp>
    </p:spTree>
    <p:extLst>
      <p:ext uri="{BB962C8B-B14F-4D97-AF65-F5344CB8AC3E}">
        <p14:creationId xmlns:p14="http://schemas.microsoft.com/office/powerpoint/2010/main" val="4002750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B086C-94E8-A4CD-1C8E-E84A7BCD4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1A8C3-5D65-876F-630B-57B6C871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6FDB662-FD42-369F-C981-81E79921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2D8B047-DFB9-E864-A68B-772ED684D2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1EBB754B-4F33-3853-CB3E-B17427503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F222A03E-CA38-DD8F-98A5-C31E06A32CBF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F176955B-EFF5-AC3C-D32B-99BAFDF08D2F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6. Laserskanning</a:t>
            </a:r>
          </a:p>
          <a:p>
            <a:pPr lvl="0"/>
            <a:r>
              <a:rPr lang="sv-SE" sz="2400" dirty="0"/>
              <a:t>Upphandlingen inkluderar även laserskanning, där leverans ska ske bestående av laserpunktmoln LAS 1.4 med följande klasser:</a:t>
            </a:r>
          </a:p>
          <a:p>
            <a:pPr lvl="0"/>
            <a:r>
              <a:rPr lang="sv-SE" sz="2400" dirty="0"/>
              <a:t>mark, byggnader, vegetation (låg, medium och hög) vatten och oklassificerad, samt </a:t>
            </a:r>
            <a:r>
              <a:rPr lang="sv-SE" sz="2400" dirty="0" err="1"/>
              <a:t>grid</a:t>
            </a:r>
            <a:r>
              <a:rPr lang="sv-SE" sz="2400" dirty="0"/>
              <a:t> 1x1 m. RGB värden ska tillföras laserdata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Anbud önskas för HMK-standardnivå 2 och 3 enligt HMK-Laserskanning 2017 Kap 2 Tabell 2.3.1. Kommunen mäter erforderliga höjdstöd.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964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8353E-5DD4-9EAD-9E7B-496D44226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F5EB7-F05C-8081-73FA-378D30F8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50B85DC-6070-0F35-9E9D-B486AAC7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FF468AD-DAE7-FBAB-8876-3E4A8FDCF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591D66DC-6A98-DC3D-CB68-2D496FB31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46B7D11-E723-757D-D4F0-0F0A006D2C62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E4FC1F63-D5FC-3730-0055-09ECD2630857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6. Laserskanning</a:t>
            </a:r>
          </a:p>
          <a:p>
            <a:pPr lvl="0"/>
            <a:r>
              <a:rPr lang="sv-SE" sz="2400" dirty="0"/>
              <a:t>Upphandlingen inkluderar även laserskanning, där leverans ska ske bestående av laserpunktmoln LAS 1.4 med följande klasser:</a:t>
            </a:r>
          </a:p>
          <a:p>
            <a:pPr lvl="0"/>
            <a:r>
              <a:rPr lang="sv-SE" sz="2400" dirty="0"/>
              <a:t>mark, byggnader, vegetation (låg, medium och hög) vatten och oklassificerad, samt </a:t>
            </a:r>
            <a:r>
              <a:rPr lang="sv-SE" sz="2400" dirty="0" err="1"/>
              <a:t>grid</a:t>
            </a:r>
            <a:r>
              <a:rPr lang="sv-SE" sz="2400" dirty="0"/>
              <a:t> 1x1 m. RGB värden ska tillföras laserdata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Anbud önskas för HMK-standardnivå 2 och 3 enligt HMK-Laserskanning 2017 Kap 2 Tabell 2.3.1. Kommunen mäter erforderliga höjdstöd.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EC24466-7814-DB71-771E-FA08D97ED44E}"/>
              </a:ext>
            </a:extLst>
          </p:cNvPr>
          <p:cNvSpPr txBox="1"/>
          <p:nvPr/>
        </p:nvSpPr>
        <p:spPr>
          <a:xfrm>
            <a:off x="4151784" y="2060848"/>
            <a:ext cx="705678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dirty="0"/>
              <a:t> (id: 373184) </a:t>
            </a:r>
            <a:br>
              <a:rPr lang="sv-SE" dirty="0"/>
            </a:br>
            <a:r>
              <a:rPr lang="sv-SE" dirty="0"/>
              <a:t>I Bilaga1.Kravspecifikation kapitel 6.Laserskanning anges att: "Anbud önskas för HMK-standardnivå 2 och 3 enligt HMK-Laserskanning 2017 Kap 2 Tabell 2.3.1. " Vad menar man med detta, både standardnivå 2 och 3? Ska vi alltså beräkna våra pris på att laserleveransen skall uppfylla standardnivå 3 (som är den högre nivån)?</a:t>
            </a:r>
          </a:p>
        </p:txBody>
      </p:sp>
    </p:spTree>
    <p:extLst>
      <p:ext uri="{BB962C8B-B14F-4D97-AF65-F5344CB8AC3E}">
        <p14:creationId xmlns:p14="http://schemas.microsoft.com/office/powerpoint/2010/main" val="2571806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90D27-3939-5A86-1B99-A03E0E55E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DF81A4-7C83-95EA-43BB-1F6E9221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D74021F-C262-C53A-FCAC-E2BF8AED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9D4E5C1-FE1D-7C86-F979-E85C9CEB7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8F4B35B5-2E93-C391-53EC-B3695AC4E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C63D1A7-1E2B-F932-F155-4719F5DCDC25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19AD842D-6834-DCF3-4876-732F83988F2B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6. Laserskanning</a:t>
            </a:r>
          </a:p>
          <a:p>
            <a:pPr lvl="0"/>
            <a:r>
              <a:rPr lang="sv-SE" sz="2400" dirty="0"/>
              <a:t>Upphandlingen inkluderar även laserskanning, där leverans ska ske bestående av laserpunktmoln LAS 1.4 med följande klasser:</a:t>
            </a:r>
          </a:p>
          <a:p>
            <a:pPr lvl="0"/>
            <a:r>
              <a:rPr lang="sv-SE" sz="2400" dirty="0"/>
              <a:t>mark, byggnader, vegetation (låg, medium och hög) vatten och oklassificerad, samt </a:t>
            </a:r>
            <a:r>
              <a:rPr lang="sv-SE" sz="2400" dirty="0" err="1"/>
              <a:t>grid</a:t>
            </a:r>
            <a:r>
              <a:rPr lang="sv-SE" sz="2400" dirty="0"/>
              <a:t> 1x1 m. RGB värden ska tillföras laserdata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Anbud önskas för HMK-standardnivå 2 och 3 enligt HMK-Laserskanning 2017 Kap 2 Tabell 2.3.1. Kommunen mäter erforderliga höjdstöd.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353B266-A4DF-49CF-395F-C188891E4174}"/>
              </a:ext>
            </a:extLst>
          </p:cNvPr>
          <p:cNvSpPr txBox="1"/>
          <p:nvPr/>
        </p:nvSpPr>
        <p:spPr>
          <a:xfrm>
            <a:off x="4151784" y="2060848"/>
            <a:ext cx="7056784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dirty="0"/>
              <a:t> (id: 373184) </a:t>
            </a:r>
            <a:br>
              <a:rPr lang="sv-SE" dirty="0"/>
            </a:br>
            <a:r>
              <a:rPr lang="sv-SE" dirty="0"/>
              <a:t>I Bilaga1.Kravspecifikation kapitel 6.Laserskanning anges att: "Anbud önskas för HMK-standardnivå 2 och 3 enligt HMK-Laserskanning 2017 Kap 2 Tabell 2.3.1. " Vad menar man med detta, både standardnivå 2 och 3? Ska vi alltså beräkna våra pris på att laserleveransen skall uppfylla standardnivå 3 (som är den högre nivån)?</a:t>
            </a:r>
          </a:p>
          <a:p>
            <a:endParaRPr lang="sv-SE" dirty="0"/>
          </a:p>
          <a:p>
            <a:r>
              <a:rPr lang="sv-SE" b="1" dirty="0"/>
              <a:t>Svar</a:t>
            </a:r>
          </a:p>
          <a:p>
            <a:r>
              <a:rPr lang="sv-SE" dirty="0"/>
              <a:t>Vi vill ha en kvalitet som minst är HMK-standardnivå 2, men önskar även anbud på HMK-standardnivå 3. Alltså blir det två olika prisförslag, baserat på om det är nivå 2 eller 3.</a:t>
            </a:r>
          </a:p>
        </p:txBody>
      </p:sp>
    </p:spTree>
    <p:extLst>
      <p:ext uri="{BB962C8B-B14F-4D97-AF65-F5344CB8AC3E}">
        <p14:creationId xmlns:p14="http://schemas.microsoft.com/office/powerpoint/2010/main" val="869102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4BF99-1779-3C19-98A5-C08CC1F5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A8865C-5666-48C5-D516-DE18516C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E2250D4-8671-1DF3-E91B-72BEBD75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3121D92-8833-D752-0C4A-F888A08A31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72B51A0D-DF5C-D4EB-90D0-F187A3A3F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2234EDC-2DED-3EA4-2067-1EA9418957BA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58528233-EFC8-6E63-6006-50F12CE3F7FA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6. Laserskanning</a:t>
            </a:r>
          </a:p>
          <a:p>
            <a:pPr lvl="0"/>
            <a:r>
              <a:rPr lang="sv-SE" sz="2400" dirty="0"/>
              <a:t>Upphandlingen inkluderar även laserskanning, där leverans ska ske bestående av laserpunktmoln LAS 1.4 med följande klasser:</a:t>
            </a:r>
          </a:p>
          <a:p>
            <a:pPr lvl="0"/>
            <a:r>
              <a:rPr lang="sv-SE" sz="2400" dirty="0"/>
              <a:t>mark, byggnader, vegetation (låg, medium och hög) vatten och oklassificerad, samt </a:t>
            </a:r>
            <a:r>
              <a:rPr lang="sv-SE" sz="2400" dirty="0" err="1"/>
              <a:t>grid</a:t>
            </a:r>
            <a:r>
              <a:rPr lang="sv-SE" sz="2400" dirty="0"/>
              <a:t> 1x1 m. RGB värden ska tillföras laserdata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Anbud önskas för HMK-standardnivå 2 och 3 enligt HMK-Laserskanning 2017 Kap 2 Tabell 2.3.1. Kommunen mäter erforderliga höjdstöd.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F2295D2-706D-1437-0007-891A3DCF9E94}"/>
              </a:ext>
            </a:extLst>
          </p:cNvPr>
          <p:cNvSpPr txBox="1"/>
          <p:nvPr/>
        </p:nvSpPr>
        <p:spPr>
          <a:xfrm>
            <a:off x="4151784" y="2060848"/>
            <a:ext cx="705678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b="1" dirty="0"/>
              <a:t> (id: 373195) </a:t>
            </a:r>
          </a:p>
          <a:p>
            <a:r>
              <a:rPr lang="sv-SE" dirty="0"/>
              <a:t>I Bilaga1.Kravspecifikation kapitel 6.Laserskanning anges att </a:t>
            </a:r>
            <a:r>
              <a:rPr lang="sv-SE" dirty="0" err="1"/>
              <a:t>laserdatat</a:t>
            </a:r>
            <a:r>
              <a:rPr lang="sv-SE" dirty="0"/>
              <a:t> skall levereras även som "</a:t>
            </a:r>
            <a:r>
              <a:rPr lang="sv-SE" dirty="0" err="1"/>
              <a:t>grid</a:t>
            </a:r>
            <a:r>
              <a:rPr lang="sv-SE" dirty="0"/>
              <a:t> 1x1 m". I vilket format vill man ha </a:t>
            </a:r>
            <a:r>
              <a:rPr lang="sv-SE" dirty="0" err="1"/>
              <a:t>grid</a:t>
            </a:r>
            <a:r>
              <a:rPr lang="sv-SE" dirty="0"/>
              <a:t> levererat?</a:t>
            </a:r>
          </a:p>
        </p:txBody>
      </p:sp>
    </p:spTree>
    <p:extLst>
      <p:ext uri="{BB962C8B-B14F-4D97-AF65-F5344CB8AC3E}">
        <p14:creationId xmlns:p14="http://schemas.microsoft.com/office/powerpoint/2010/main" val="1273390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9668-3282-D771-BE97-C2F4BAE4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080E2-306C-A0C1-78DA-A343EBE6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5088076-C4F8-FD31-C7B2-E28E84ED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7FEC942-869C-98CD-8B9E-FDE3E1144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043CC2C9-2221-64CF-2763-DE4C2B739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E0279A4D-A69B-11EA-2FA6-774641C395A7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DFE6AC79-7F8D-3B6B-CFB6-9A30B1B3DFB1}"/>
              </a:ext>
            </a:extLst>
          </p:cNvPr>
          <p:cNvSpPr txBox="1"/>
          <p:nvPr/>
        </p:nvSpPr>
        <p:spPr>
          <a:xfrm>
            <a:off x="911424" y="676428"/>
            <a:ext cx="1036915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6. Laserskanning</a:t>
            </a:r>
          </a:p>
          <a:p>
            <a:pPr lvl="0"/>
            <a:r>
              <a:rPr lang="sv-SE" sz="2400" dirty="0"/>
              <a:t>Upphandlingen inkluderar även laserskanning, där leverans ska ske bestående av laserpunktmoln LAS 1.4 med följande klasser:</a:t>
            </a:r>
          </a:p>
          <a:p>
            <a:pPr lvl="0"/>
            <a:r>
              <a:rPr lang="sv-SE" sz="2400" dirty="0"/>
              <a:t>mark, byggnader, vegetation (låg, medium och hög) vatten och oklassificerad, samt </a:t>
            </a:r>
            <a:r>
              <a:rPr lang="sv-SE" sz="2400" dirty="0" err="1"/>
              <a:t>grid</a:t>
            </a:r>
            <a:r>
              <a:rPr lang="sv-SE" sz="2400" dirty="0"/>
              <a:t> 1x1 m. RGB värden ska tillföras laserdata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Anbud önskas för HMK-standardnivå 2 och 3 enligt HMK-Laserskanning 2017 Kap 2 Tabell 2.3.1. Kommunen mäter erforderliga höjdstöd.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5BE4541-F225-7E7E-657C-B0B4877617BD}"/>
              </a:ext>
            </a:extLst>
          </p:cNvPr>
          <p:cNvSpPr txBox="1"/>
          <p:nvPr/>
        </p:nvSpPr>
        <p:spPr>
          <a:xfrm>
            <a:off x="4151784" y="2060848"/>
            <a:ext cx="7056784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Fråga/</a:t>
            </a:r>
            <a:r>
              <a:rPr lang="sv-SE" b="1" dirty="0" err="1"/>
              <a:t>Question</a:t>
            </a:r>
            <a:r>
              <a:rPr lang="sv-SE" b="1" dirty="0"/>
              <a:t> (id: 373195) </a:t>
            </a:r>
          </a:p>
          <a:p>
            <a:r>
              <a:rPr lang="sv-SE" dirty="0"/>
              <a:t>I Bilaga1.Kravspecifikation kapitel 6.Laserskanning anges att </a:t>
            </a:r>
            <a:r>
              <a:rPr lang="sv-SE" dirty="0" err="1"/>
              <a:t>laserdatat</a:t>
            </a:r>
            <a:r>
              <a:rPr lang="sv-SE" dirty="0"/>
              <a:t> skall levereras även som "</a:t>
            </a:r>
            <a:r>
              <a:rPr lang="sv-SE" dirty="0" err="1"/>
              <a:t>grid</a:t>
            </a:r>
            <a:r>
              <a:rPr lang="sv-SE" dirty="0"/>
              <a:t> 1x1 m". I vilket format vill man ha </a:t>
            </a:r>
            <a:r>
              <a:rPr lang="sv-SE" dirty="0" err="1"/>
              <a:t>grid</a:t>
            </a:r>
            <a:r>
              <a:rPr lang="sv-SE" dirty="0"/>
              <a:t> levererat?</a:t>
            </a:r>
          </a:p>
          <a:p>
            <a:endParaRPr lang="sv-SE" dirty="0"/>
          </a:p>
          <a:p>
            <a:r>
              <a:rPr lang="sv-SE" b="1" dirty="0"/>
              <a:t>Svar</a:t>
            </a:r>
          </a:p>
          <a:p>
            <a:r>
              <a:rPr lang="sv-SE" dirty="0"/>
              <a:t>Med </a:t>
            </a:r>
            <a:r>
              <a:rPr lang="sv-SE" dirty="0" err="1"/>
              <a:t>grid</a:t>
            </a:r>
            <a:r>
              <a:rPr lang="sv-SE" dirty="0"/>
              <a:t> 1x1 m avses en </a:t>
            </a:r>
            <a:r>
              <a:rPr lang="sv-SE" dirty="0" err="1"/>
              <a:t>markmodell</a:t>
            </a:r>
            <a:r>
              <a:rPr lang="sv-SE" dirty="0"/>
              <a:t> av terrängen i LAS 1.4 format med en punktäthet motsvarande minst HMK-standardnivå 2 per kvm. Filerna ska vara indelade i 500x500 meter enligt rubrik 7. Format för leveranser bilaga 1.</a:t>
            </a:r>
          </a:p>
        </p:txBody>
      </p:sp>
    </p:spTree>
    <p:extLst>
      <p:ext uri="{BB962C8B-B14F-4D97-AF65-F5344CB8AC3E}">
        <p14:creationId xmlns:p14="http://schemas.microsoft.com/office/powerpoint/2010/main" val="2509915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B2362-E539-B5ED-6DF4-05736E941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36F23-E6B9-4509-D7CC-86A26845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9F24DC6-D74D-C2F8-A05A-07C404D0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AF91A2C-70A3-10D8-1B2F-1E2EB07B4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78543048-23E7-AD77-9BB3-A2C21E40D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2B3EDEE-6D7F-5329-3958-5774EB3E3E49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B1CEC4A7-8E87-1E8A-63CC-C66BCFCF5372}"/>
              </a:ext>
            </a:extLst>
          </p:cNvPr>
          <p:cNvSpPr txBox="1"/>
          <p:nvPr/>
        </p:nvSpPr>
        <p:spPr>
          <a:xfrm>
            <a:off x="911424" y="676428"/>
            <a:ext cx="1036915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Bilaga 1. Kravspecifikation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7. Format för leveranser</a:t>
            </a:r>
          </a:p>
          <a:p>
            <a:pPr lvl="0"/>
            <a:r>
              <a:rPr lang="sv-SE" sz="2400" dirty="0"/>
              <a:t>LAS-filerna och de digitala ortofoto ska delas in i 500 x 500 m filer. Filernas indelningsrutor (500x500) ska redovisas i geometrifiler, en för ortofoto och en för LAS-data, med formatet </a:t>
            </a:r>
            <a:r>
              <a:rPr lang="sv-SE" sz="2400" dirty="0" err="1"/>
              <a:t>geopackage</a:t>
            </a:r>
            <a:r>
              <a:rPr lang="sv-SE" sz="2400" dirty="0"/>
              <a:t> och geometritypen polygon. Metadata angående laserskanningen inklusive standardosäkerhet, punkttäthet. Allt material ska levereras i koordinatsystem SWEREF 99 16 30 i plan och RH2000 SWEN 17 i höjd. Samtliga filer ska levereras antingen från en FTP-server eller på SSD-hårddisk med </a:t>
            </a:r>
            <a:r>
              <a:rPr lang="sv-SE" sz="2400" dirty="0" err="1"/>
              <a:t>usb</a:t>
            </a:r>
            <a:r>
              <a:rPr lang="sv-SE" sz="2400" dirty="0"/>
              <a:t>-c. </a:t>
            </a:r>
          </a:p>
          <a:p>
            <a:pPr lvl="0"/>
            <a:r>
              <a:rPr lang="sv-SE" sz="2400" dirty="0"/>
              <a:t>Namnsättning för ortofoto och LAS-filer ska kunna härledas till varandra.</a:t>
            </a:r>
          </a:p>
          <a:p>
            <a:pPr lvl="0"/>
            <a:r>
              <a:rPr lang="sv-SE" sz="2400" dirty="0"/>
              <a:t>Leverans av data ska ske senast 15 veckor efter då flygningen utfördes.</a:t>
            </a:r>
          </a:p>
          <a:p>
            <a:pPr lvl="0"/>
            <a:r>
              <a:rPr lang="sv-SE" sz="2400" dirty="0"/>
              <a:t>Dokumentation av genomförandet ska även levereras.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292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0EFE5-6F4C-BF52-6124-BE7F543F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9D0DBD-8878-0AB2-1584-0F33E42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F96BE61-9094-D5FE-7B6D-2FB7445E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3CE8D28-95A0-31E0-8023-A62301C0D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877D10C1-05F3-FA0F-1A0C-FA8427CCC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697E068-1A34-A9A1-4937-F971E6ECD5E9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41579B5E-74F9-BE1B-A0F6-D97005AF4349}"/>
              </a:ext>
            </a:extLst>
          </p:cNvPr>
          <p:cNvSpPr txBox="1"/>
          <p:nvPr/>
        </p:nvSpPr>
        <p:spPr>
          <a:xfrm>
            <a:off x="479376" y="676428"/>
            <a:ext cx="108012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200" b="1" dirty="0">
                <a:solidFill>
                  <a:prstClr val="black"/>
                </a:solidFill>
              </a:rPr>
              <a:t>Prislista</a:t>
            </a:r>
            <a:endParaRPr lang="sv-SE" sz="3200" dirty="0">
              <a:solidFill>
                <a:prstClr val="black"/>
              </a:solidFill>
            </a:endParaRPr>
          </a:p>
          <a:p>
            <a:pPr lvl="0"/>
            <a:endParaRPr lang="sv-SE" sz="2400" dirty="0"/>
          </a:p>
          <a:p>
            <a:pPr lvl="0"/>
            <a:r>
              <a:rPr lang="sv-SE" sz="2400" b="1" dirty="0"/>
              <a:t>Prisfråga						Antal	Pris/enhet    </a:t>
            </a:r>
          </a:p>
          <a:p>
            <a:pPr lvl="0"/>
            <a:r>
              <a:rPr lang="sv-SE" sz="2400" dirty="0"/>
              <a:t>Startkostnad per flyguppdrag				3	75000</a:t>
            </a:r>
          </a:p>
          <a:p>
            <a:pPr lvl="0"/>
            <a:r>
              <a:rPr lang="sv-SE" sz="2400" dirty="0"/>
              <a:t>Flygning omfattande grupp A				3	340000</a:t>
            </a:r>
          </a:p>
          <a:p>
            <a:pPr lvl="0"/>
            <a:r>
              <a:rPr lang="sv-SE" sz="2400" dirty="0"/>
              <a:t>Flygning omfattande grupp B				1	140000</a:t>
            </a:r>
          </a:p>
          <a:p>
            <a:pPr lvl="0"/>
            <a:r>
              <a:rPr lang="sv-SE" sz="2400" dirty="0"/>
              <a:t>Extra hektar utöver område A och Område B		20ha	25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375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35807-A79E-4585-7544-57DB7B987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A553C-54D6-8AE3-4CCB-CDDC8BD8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8D5902A-9916-50D7-69ED-395C5464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5014099-1708-11B4-BF20-67530BDA9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2F447CAB-3702-37C6-532D-9A4FC938AA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F054F45-823A-71F3-CDDC-93FEA25F6ABB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1DBC3E-532F-AF3F-DBE0-F4F852696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025" y="548680"/>
            <a:ext cx="5544616" cy="550568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133FFDE6-5141-2490-76EB-F4694A6B154C}"/>
              </a:ext>
            </a:extLst>
          </p:cNvPr>
          <p:cNvSpPr txBox="1"/>
          <p:nvPr/>
        </p:nvSpPr>
        <p:spPr>
          <a:xfrm>
            <a:off x="1559496" y="1268760"/>
            <a:ext cx="80197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Del av </a:t>
            </a:r>
            <a:r>
              <a:rPr lang="sv-SE" sz="3200" b="1" dirty="0" err="1">
                <a:solidFill>
                  <a:prstClr val="black"/>
                </a:solidFill>
                <a:latin typeface="Calibri" panose="020F0502020204030204"/>
              </a:rPr>
              <a:t>FAHNSS-samverkan</a:t>
            </a:r>
            <a:endParaRPr lang="sv-SE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Fagersta</a:t>
            </a:r>
          </a:p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Avesta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Hedemora</a:t>
            </a:r>
          </a:p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Norberg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Skinnskatteberg</a:t>
            </a:r>
          </a:p>
          <a:p>
            <a:pPr>
              <a:defRPr/>
            </a:pPr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Smedjebacken</a:t>
            </a:r>
          </a:p>
        </p:txBody>
      </p:sp>
    </p:spTree>
    <p:extLst>
      <p:ext uri="{BB962C8B-B14F-4D97-AF65-F5344CB8AC3E}">
        <p14:creationId xmlns:p14="http://schemas.microsoft.com/office/powerpoint/2010/main" val="1747483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9A00B-25BD-C29B-430E-C0BA9FACA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0973E4A-421A-5696-FFC4-3F326836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87" y="509751"/>
            <a:ext cx="5334719" cy="545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71310-5377-CBAE-8E3A-B0487A2D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84C6C3A-6EA6-1198-2FFC-A33B14A9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AC12160-1F94-B355-E0A1-9957DF01D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0828F0B4-1542-742E-C8E2-463FED4428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0A1AA107-61AE-4FAD-D0E1-69D4DA9FF410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3572C85B-7C54-17B5-E33C-EEE68FBC877B}"/>
              </a:ext>
            </a:extLst>
          </p:cNvPr>
          <p:cNvSpPr txBox="1"/>
          <p:nvPr/>
        </p:nvSpPr>
        <p:spPr>
          <a:xfrm>
            <a:off x="911424" y="676428"/>
            <a:ext cx="5646092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Status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dirty="0"/>
              <a:t>14-15 april 	1:a flygningen genomförd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22 maj		Bilderna skickade till LM för</a:t>
            </a:r>
          </a:p>
          <a:p>
            <a:pPr lvl="0"/>
            <a:r>
              <a:rPr lang="sv-SE" sz="2400" dirty="0"/>
              <a:t>		säkerhetsgranskning. 			Uppskattad handläggningstid 		65 dagar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1 oktober	Inväntar fortfarande 			granskningen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4554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A40C-0D2B-3E0C-4263-6D756C94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15C7690-9F3B-2EFB-837B-BC99A2A4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87" y="509751"/>
            <a:ext cx="5334719" cy="545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BDA89-312B-7642-05FD-A98F790D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28E1184-5433-C925-3921-A67F3BED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5EDDEF6-C573-8FDF-9CE9-09E3E12F2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8B2B0CF1-D566-12F6-6882-0886C54A2A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258B004-AAF0-366A-FB9E-C699E4608EA4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460625F3-2D7D-10B0-8D4B-1FB03E8CEBDC}"/>
              </a:ext>
            </a:extLst>
          </p:cNvPr>
          <p:cNvSpPr txBox="1"/>
          <p:nvPr/>
        </p:nvSpPr>
        <p:spPr>
          <a:xfrm>
            <a:off x="911424" y="676428"/>
            <a:ext cx="564609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Utmaningar &amp; medskick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dirty="0"/>
              <a:t>Avtalsvillkor – se till att få en standardmall från upphandling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Flygstöd i byar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0146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0C41-E65A-6646-8DCA-60959D6DD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80C9-5EF0-D415-54B8-7DAD94E5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7074D00-0C0B-25B0-979A-B8DE28A2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024A43A-888A-B87D-D12D-3BE296F34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348EBE0F-1AF0-1714-4479-3660B28A6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CDBE139D-7231-E53A-5DBF-C1D2A4146B20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FFF78FB-F01C-7A2B-3C1B-621925F76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767" y="1610271"/>
            <a:ext cx="3346030" cy="363745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9F1E9C3-3DCA-3BCF-4AA3-4A60E23814A2}"/>
              </a:ext>
            </a:extLst>
          </p:cNvPr>
          <p:cNvSpPr txBox="1"/>
          <p:nvPr/>
        </p:nvSpPr>
        <p:spPr>
          <a:xfrm>
            <a:off x="4655840" y="2492896"/>
            <a:ext cx="1938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97211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580CE-186A-395A-E93E-EAEF8F4B2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D925D59-D1B3-74FA-8B39-2B0A32456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1" y="509751"/>
            <a:ext cx="5400600" cy="5450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6502F5-73B1-57C2-76B6-47154FA7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7043699-F49B-A13B-6492-EDC5BD2A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D5D903F-AD18-A030-7C29-269EE91F7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B280A7E9-F93C-DC0F-7D06-5333D852BC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72CA679-8583-9AF0-C7FD-B868F97F8152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6A5CBE2-CEB3-3667-3B72-EDE24BC297E6}"/>
              </a:ext>
            </a:extLst>
          </p:cNvPr>
          <p:cNvSpPr txBox="1"/>
          <p:nvPr/>
        </p:nvSpPr>
        <p:spPr>
          <a:xfrm>
            <a:off x="911424" y="676428"/>
            <a:ext cx="564609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Bakgrund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b="1" dirty="0"/>
              <a:t>Tidigare flygningar</a:t>
            </a:r>
          </a:p>
          <a:p>
            <a:pPr lvl="0"/>
            <a:r>
              <a:rPr lang="sv-SE" sz="2400" dirty="0"/>
              <a:t>2012	Metria	      </a:t>
            </a:r>
            <a:r>
              <a:rPr lang="sv-SE" sz="2000" dirty="0"/>
              <a:t>Laserskanning</a:t>
            </a:r>
            <a:endParaRPr lang="sv-SE" sz="2400" dirty="0"/>
          </a:p>
          <a:p>
            <a:pPr lvl="0"/>
            <a:r>
              <a:rPr lang="sv-SE" sz="2400" dirty="0"/>
              <a:t>2015	Blom	      </a:t>
            </a:r>
            <a:r>
              <a:rPr lang="sv-SE" sz="2000" dirty="0"/>
              <a:t>Kartering</a:t>
            </a:r>
          </a:p>
          <a:p>
            <a:pPr lvl="0"/>
            <a:r>
              <a:rPr lang="sv-SE" sz="2400" dirty="0"/>
              <a:t>2018	</a:t>
            </a:r>
            <a:r>
              <a:rPr lang="sv-SE" sz="2400" dirty="0" err="1"/>
              <a:t>Cowi</a:t>
            </a:r>
            <a:r>
              <a:rPr lang="sv-SE" sz="2400" dirty="0"/>
              <a:t>	      </a:t>
            </a:r>
            <a:r>
              <a:rPr lang="sv-SE" sz="2000" dirty="0"/>
              <a:t>Kartering + </a:t>
            </a:r>
            <a:r>
              <a:rPr lang="sv-SE" sz="2000" dirty="0" err="1"/>
              <a:t>ortofoton</a:t>
            </a:r>
            <a:endParaRPr lang="sv-SE" sz="2000" dirty="0"/>
          </a:p>
          <a:p>
            <a:pPr lvl="0"/>
            <a:r>
              <a:rPr lang="sv-SE" sz="2400" dirty="0"/>
              <a:t>2020	</a:t>
            </a:r>
            <a:r>
              <a:rPr lang="sv-SE" sz="2400" dirty="0" err="1"/>
              <a:t>Terratec</a:t>
            </a:r>
            <a:r>
              <a:rPr lang="sv-SE" sz="2400" dirty="0"/>
              <a:t>     </a:t>
            </a:r>
            <a:r>
              <a:rPr lang="sv-SE" sz="2000" dirty="0" err="1"/>
              <a:t>BFfSsOoL</a:t>
            </a:r>
            <a:endParaRPr lang="sv-SE" sz="20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037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26E6A-BE42-61C4-E6F0-FAF5E1A50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4F6F3F-BF86-D5A7-BBE4-AB601E24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1" y="509751"/>
            <a:ext cx="5400600" cy="5450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D94CB-D416-CE11-55AA-A53E414D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33F3552-BF5C-61F0-021B-AB881167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5991713-42EB-FE00-DCB5-47F8F66626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EB4FAD36-DA5B-796E-9928-5CF110388B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7FE65397-8531-9FA7-421D-945DD001B33C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4234B03A-2EC7-276C-590B-67D30E387A4D}"/>
              </a:ext>
            </a:extLst>
          </p:cNvPr>
          <p:cNvSpPr txBox="1"/>
          <p:nvPr/>
        </p:nvSpPr>
        <p:spPr>
          <a:xfrm>
            <a:off x="911424" y="676428"/>
            <a:ext cx="564609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Bakgrund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dirty="0"/>
              <a:t>År av högkonjunktur har gjort att ajourhållningen av baskartan fått stå tillbaka.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Satsning på baskartan under lågkonjunkturen, kopplat till Avesta kommuns mål.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736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14436-1B2F-2447-A017-934ECA71F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C869839-2617-66D2-43B1-D5B8DED3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1" y="509751"/>
            <a:ext cx="5400600" cy="5450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D7A49-121E-4ABB-901B-1B1CE49A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3EFA60A-C74F-3878-4A64-72CECEF0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E9BD7DC-00E5-2756-AF50-2B3A639138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3086558B-D8A5-3C8B-171D-42257514D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D24C2CC-2883-7DD4-4B69-35C2268A5388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79B5D1E8-EA55-95A3-0561-B6A9C3129DEC}"/>
              </a:ext>
            </a:extLst>
          </p:cNvPr>
          <p:cNvSpPr txBox="1"/>
          <p:nvPr/>
        </p:nvSpPr>
        <p:spPr>
          <a:xfrm>
            <a:off x="911424" y="676428"/>
            <a:ext cx="54006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Bakgrund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b="1" dirty="0"/>
              <a:t>Höjddata</a:t>
            </a:r>
          </a:p>
          <a:p>
            <a:pPr lvl="0"/>
            <a:r>
              <a:rPr lang="sv-SE" sz="2400" dirty="0"/>
              <a:t>NH 2000			</a:t>
            </a:r>
            <a:r>
              <a:rPr lang="sv-SE" sz="2000" dirty="0"/>
              <a:t>0,5-1 pkt/m</a:t>
            </a:r>
            <a:r>
              <a:rPr lang="sv-SE" sz="2000" baseline="30000" dirty="0"/>
              <a:t>2</a:t>
            </a:r>
          </a:p>
          <a:p>
            <a:pPr lvl="0"/>
            <a:r>
              <a:rPr lang="sv-SE" sz="2400" dirty="0"/>
              <a:t>Laserdata skog			</a:t>
            </a:r>
            <a:r>
              <a:rPr lang="sv-SE" sz="2000" dirty="0"/>
              <a:t>1-2 pkt/m</a:t>
            </a:r>
            <a:r>
              <a:rPr lang="sv-SE" sz="2000" baseline="30000" dirty="0"/>
              <a:t>2</a:t>
            </a:r>
          </a:p>
          <a:p>
            <a:pPr lvl="0"/>
            <a:r>
              <a:rPr lang="sv-SE" sz="2400" dirty="0"/>
              <a:t>Egen laserskanning 2020	</a:t>
            </a:r>
            <a:r>
              <a:rPr lang="sv-SE" sz="2000" dirty="0"/>
              <a:t>&gt;6 pkt/m</a:t>
            </a:r>
            <a:r>
              <a:rPr lang="sv-SE" sz="2000" baseline="30000" dirty="0"/>
              <a:t>2</a:t>
            </a:r>
          </a:p>
          <a:p>
            <a:pPr lvl="0"/>
            <a:r>
              <a:rPr lang="sv-SE" sz="2400" dirty="0"/>
              <a:t> </a:t>
            </a:r>
          </a:p>
          <a:p>
            <a:pPr lvl="0"/>
            <a:r>
              <a:rPr lang="sv-SE" sz="2400" dirty="0"/>
              <a:t>Höjder är färskvara?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012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9888D-FBCC-A0EA-B0B6-8EAD0682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8682B42-6D8B-6F6B-55B6-987611F9C234}"/>
              </a:ext>
            </a:extLst>
          </p:cNvPr>
          <p:cNvSpPr txBox="1"/>
          <p:nvPr/>
        </p:nvSpPr>
        <p:spPr>
          <a:xfrm>
            <a:off x="911424" y="676428"/>
            <a:ext cx="54006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</a:rPr>
              <a:t>Syfte &amp; mål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sv-SE" sz="2400" dirty="0">
                <a:solidFill>
                  <a:prstClr val="black"/>
                </a:solidFill>
              </a:rPr>
              <a:t>Målet är att i stort sett samtliga </a:t>
            </a:r>
            <a:r>
              <a:rPr lang="sv-SE" sz="2400" dirty="0" err="1">
                <a:solidFill>
                  <a:prstClr val="black"/>
                </a:solidFill>
              </a:rPr>
              <a:t>baskarteområden</a:t>
            </a:r>
            <a:r>
              <a:rPr lang="sv-SE" sz="2400" dirty="0">
                <a:solidFill>
                  <a:prstClr val="black"/>
                </a:solidFill>
              </a:rPr>
              <a:t> har laserskannats 2029.</a:t>
            </a:r>
          </a:p>
          <a:p>
            <a:pPr>
              <a:defRPr/>
            </a:pPr>
            <a:endParaRPr lang="sv-SE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sv-SE" sz="2400" dirty="0">
                <a:solidFill>
                  <a:prstClr val="black"/>
                </a:solidFill>
              </a:rPr>
              <a:t>Höjddata för tätorterna insamlas vartannat år för att se hur fort de ”åldras”.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BCA600F-4F7B-F2FA-37EA-4148AD6E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1" y="509751"/>
            <a:ext cx="5400600" cy="5450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62E58C-6324-FE91-56BE-D7A49D22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A1D23D5-01E2-E11B-8766-A3A4C5B5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A33B1A1-AF85-1318-9571-2D2146FC05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4D1C9394-43F8-3752-7579-9115F91B3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5A698F8-4C71-A4F9-CEFB-0777CF4FB58A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47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919CD-68AF-ABF6-D94C-40E1FFE7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5D1D379-0540-75B8-C9E8-36E16165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36" y="509752"/>
            <a:ext cx="5378529" cy="5450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166BC-8141-AE4F-E115-C13DB84E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E057E77-6B26-0645-768B-214AE131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FACF26E-F9D4-86F7-8472-4FB6FD027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879F1137-69BA-0FA0-D574-CB974488AF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0C74010-2B6E-0E67-0DEE-04E28917C161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466A97EE-3898-7D24-D943-0D7CAF7F24A2}"/>
              </a:ext>
            </a:extLst>
          </p:cNvPr>
          <p:cNvSpPr txBox="1"/>
          <p:nvPr/>
        </p:nvSpPr>
        <p:spPr>
          <a:xfrm>
            <a:off x="911424" y="676428"/>
            <a:ext cx="5646092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Baskartans delområden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dirty="0"/>
              <a:t>Klass	Intervall</a:t>
            </a:r>
          </a:p>
          <a:p>
            <a:pPr lvl="0"/>
            <a:r>
              <a:rPr lang="sv-SE" sz="2400" dirty="0"/>
              <a:t>0 	 (2 år) 	       - stadskärnor</a:t>
            </a:r>
          </a:p>
          <a:p>
            <a:pPr lvl="0"/>
            <a:r>
              <a:rPr lang="sv-SE" sz="2400" dirty="0"/>
              <a:t>1  	(5 år) </a:t>
            </a:r>
          </a:p>
          <a:p>
            <a:pPr lvl="0"/>
            <a:r>
              <a:rPr lang="sv-SE" sz="2400" dirty="0"/>
              <a:t>2  	(10 år)</a:t>
            </a:r>
          </a:p>
          <a:p>
            <a:pPr lvl="0"/>
            <a:r>
              <a:rPr lang="sv-SE" sz="2400" dirty="0"/>
              <a:t>3  	(15 år) </a:t>
            </a:r>
          </a:p>
          <a:p>
            <a:pPr lvl="0"/>
            <a:endParaRPr lang="sv-SE" sz="2400" dirty="0"/>
          </a:p>
          <a:p>
            <a:r>
              <a:rPr lang="sv-SE" sz="2400" dirty="0"/>
              <a:t>Beroende på stadsplanering och exploatering kan delområden byta klass eller ändras geografiskt för att ajourhållningen ska vara så ändamålsenlig som möjligt.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413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12E7-6994-C688-573E-886695EEE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395B88A-E0B7-2EE3-6E36-3355D959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733" y="509751"/>
            <a:ext cx="5394931" cy="5450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986FD-2A37-D238-A317-5DD109CB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2497"/>
            <a:ext cx="23764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81DD44A-E143-7C52-0725-D1A8A8EC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190916"/>
            <a:ext cx="3175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AA27623-04CC-795B-8478-5F293DBE0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16" y="6221851"/>
            <a:ext cx="283270" cy="342942"/>
          </a:xfrm>
          <a:prstGeom prst="rect">
            <a:avLst/>
          </a:prstGeom>
        </p:spPr>
      </p:pic>
      <p:pic>
        <p:nvPicPr>
          <p:cNvPr id="7" name="Bild 18">
            <a:extLst>
              <a:ext uri="{FF2B5EF4-FFF2-40B4-BE49-F238E27FC236}">
                <a16:creationId xmlns:a16="http://schemas.microsoft.com/office/drawing/2014/main" id="{722ABB6D-A637-37D6-BC68-D5090B4808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5065" y="6221780"/>
            <a:ext cx="283270" cy="343084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5749D50-2287-2A96-983A-62EE6DC5B5B5}"/>
              </a:ext>
            </a:extLst>
          </p:cNvPr>
          <p:cNvCxnSpPr>
            <a:cxnSpLocks/>
          </p:cNvCxnSpPr>
          <p:nvPr/>
        </p:nvCxnSpPr>
        <p:spPr>
          <a:xfrm>
            <a:off x="263352" y="6093296"/>
            <a:ext cx="115932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AC929756-C7C6-9666-05CE-457B80C4F4E9}"/>
              </a:ext>
            </a:extLst>
          </p:cNvPr>
          <p:cNvSpPr txBox="1"/>
          <p:nvPr/>
        </p:nvSpPr>
        <p:spPr>
          <a:xfrm>
            <a:off x="911424" y="676428"/>
            <a:ext cx="564609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3200" b="1" dirty="0">
                <a:solidFill>
                  <a:prstClr val="black"/>
                </a:solidFill>
                <a:latin typeface="Calibri" panose="020F0502020204030204"/>
              </a:rPr>
              <a:t>Flygning</a:t>
            </a:r>
          </a:p>
          <a:p>
            <a:pPr>
              <a:defRPr/>
            </a:pPr>
            <a:endParaRPr lang="sv-SE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v-SE" sz="2400" dirty="0"/>
              <a:t>3 flygningar under 2025-2029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Uppdelat i två områden:</a:t>
            </a:r>
          </a:p>
          <a:p>
            <a:pPr lvl="0"/>
            <a:endParaRPr lang="sv-SE" sz="2400" dirty="0"/>
          </a:p>
          <a:p>
            <a:pPr marL="457200" lvl="0" indent="-457200">
              <a:buAutoNum type="alphaUcPeriod"/>
            </a:pPr>
            <a:r>
              <a:rPr lang="sv-SE" sz="2400" dirty="0"/>
              <a:t>Tätorterna (blå). Flygs varje tillfälle.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B.   Områden som flygs en gång under upphandlingsperioden (lila).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497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24337</TotalTime>
  <Words>2176</Words>
  <Application>Microsoft Office PowerPoint</Application>
  <PresentationFormat>Bredbild</PresentationFormat>
  <Paragraphs>304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Ärenden till nämnd  2020-12-08</dc:title>
  <dc:creator>Stina Björnholm</dc:creator>
  <cp:lastModifiedBy>Johan Ågren</cp:lastModifiedBy>
  <cp:revision>465</cp:revision>
  <cp:lastPrinted>2023-04-14T08:40:19Z</cp:lastPrinted>
  <dcterms:created xsi:type="dcterms:W3CDTF">2020-11-24T12:46:13Z</dcterms:created>
  <dcterms:modified xsi:type="dcterms:W3CDTF">2025-10-14T17:02:03Z</dcterms:modified>
</cp:coreProperties>
</file>