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6" r:id="rId5"/>
    <p:sldId id="296" r:id="rId6"/>
    <p:sldId id="324" r:id="rId7"/>
    <p:sldId id="311" r:id="rId8"/>
    <p:sldId id="315" r:id="rId9"/>
    <p:sldId id="314" r:id="rId10"/>
    <p:sldId id="316" r:id="rId11"/>
    <p:sldId id="317" r:id="rId12"/>
    <p:sldId id="318" r:id="rId13"/>
    <p:sldId id="319" r:id="rId14"/>
    <p:sldId id="321" r:id="rId15"/>
    <p:sldId id="323" r:id="rId16"/>
    <p:sldId id="320" r:id="rId17"/>
    <p:sldId id="280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3F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64" autoAdjust="0"/>
  </p:normalViewPr>
  <p:slideViewPr>
    <p:cSldViewPr snapToGrid="0" showGuides="1">
      <p:cViewPr varScale="1">
        <p:scale>
          <a:sx n="98" d="100"/>
          <a:sy n="98" d="100"/>
        </p:scale>
        <p:origin x="107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4" d="100"/>
          <a:sy n="114" d="100"/>
        </p:scale>
        <p:origin x="256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4144003-08B8-D2F9-BEE1-1BE984EF51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241FCD4-BC39-D7C7-B76A-55CACF7AE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47A3D-1E1A-453E-96C3-AA0B65EBE1EB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5B385E6-510B-27D3-DF2F-E8B7437182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FAAA7C-7054-C913-48BB-FF26BA12E4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A332B-459D-4A47-B207-2583E458DA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695427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9BFC7-20ED-4045-9233-CA42A0154AB0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E307B-97BF-4447-A770-0E2D830599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85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6213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0363" indent="-1841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6575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841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6938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E307B-97BF-4447-A770-0E2D830599E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992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sv-SE" sz="12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Till den här bilden kan du nämna något som Leksand är känt för eller något som många uppskattar med Leksand.</a:t>
            </a:r>
          </a:p>
          <a:p>
            <a:pPr marL="0" indent="0">
              <a:buNone/>
            </a:pPr>
            <a:r>
              <a:rPr lang="sv-SE" i="1" dirty="0"/>
              <a:t>Det bor också ungefär 16000 invånare i kommunen.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E307B-97BF-4447-A770-0E2D830599E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196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E307B-97BF-4447-A770-0E2D830599E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88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E3808B-99D8-6880-B2DA-BBF96B32A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209680"/>
            <a:ext cx="11291888" cy="21050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4CB2532-4C98-BA76-369B-CE2FF10DB1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500" y="3614744"/>
            <a:ext cx="11291888" cy="144000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56C4A8-C072-0675-7A4E-57F843E7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4BA-8CA1-43E9-846F-A1C05F12182D}" type="datetime1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4DEC1B-241F-9498-D597-747AF297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1EC771-122C-AEA4-361B-90D9FA1D0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7473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6533111-DD6A-51B6-CCA7-0650BD02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02A6-0531-42A3-83FC-DD42D9FA439F}" type="datetime1">
              <a:rPr lang="sv-SE" smtClean="0"/>
              <a:t>2026-04-07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289DFC0-073F-75EA-44BE-0B5DAC0B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C3A1E7-07C9-80DB-8961-E7E02C77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08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BBF2E43-7577-D47B-7C6E-5FBEF39D1B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6533111-DD6A-51B6-CCA7-0650BD02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02A6-0531-42A3-83FC-DD42D9FA439F}" type="datetime1">
              <a:rPr lang="sv-SE" smtClean="0"/>
              <a:t>2026-04-07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289DFC0-073F-75EA-44BE-0B5DAC0B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C3A1E7-07C9-80DB-8961-E7E02C77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C0EBD792-482F-0BF4-AEEF-C322A7AAB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6393" y="2287236"/>
            <a:ext cx="3619213" cy="185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9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5CA1CCF-1627-9A98-58DC-70006B19A4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215900" y="228599"/>
            <a:ext cx="11749088" cy="56467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56C4A8-C072-0675-7A4E-57F843E7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1D40-639A-4468-B5AA-B35F6F357341}" type="datetime1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4DEC1B-241F-9498-D597-747AF297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1EC771-122C-AEA4-361B-90D9FA1D0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600D3EE7-15EA-89F9-EA49-6CCD130B7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209680"/>
            <a:ext cx="11291888" cy="21050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FE3DE129-C0E0-1E4D-5F6B-5CBAB8EFC9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500" y="3614744"/>
            <a:ext cx="11291888" cy="144000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942063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5A2AE9-A914-E73C-84F4-C37CF9F79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808163"/>
            <a:ext cx="11291888" cy="38496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BD5DA4-4556-30BE-863B-CEC3C091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ABC3-54B2-4AAB-BDDB-3AA839E49310}" type="datetime1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980EC4-4D11-EF83-B624-723DD2E7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784BC2-3A5E-A85F-9A43-F5C13756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7C419A8-2D83-94C4-22F9-CCA8E37DE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452438"/>
            <a:ext cx="11291888" cy="108426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565049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D0A542-B440-F338-FC91-791758EA2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2020999"/>
            <a:ext cx="11291888" cy="275431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653A33-BB19-85CB-19CE-BAA414C415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4500" y="4802300"/>
            <a:ext cx="11291888" cy="85555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BD24B2-2C87-9FA6-511C-EEC14B3D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CB05-455A-4ADC-B8CE-1997C6EE2C6B}" type="datetime1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EA17A8-6586-3420-0322-EB938361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AD8F61-CE14-CCAB-AD29-AC37AB23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34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48E172-E5C0-B960-CF99-BA2F24B1F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499" y="1825625"/>
            <a:ext cx="5418419" cy="3832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650C938-A335-D9FE-66C6-3614920D1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5496" y="1825625"/>
            <a:ext cx="5410892" cy="3832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69D903-BE80-16F0-2A19-1EE775F8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1295-B03C-4A78-9696-8348E63F0AF7}" type="datetime1">
              <a:rPr lang="sv-SE" smtClean="0"/>
              <a:t>2026-04-07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651D3F1-B715-0CBE-BFEE-AE257246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D5F0009-7FAF-C64B-3DB8-0E148753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819CC5B2-7B7E-B5E7-340A-4A33F0648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452438"/>
            <a:ext cx="11291888" cy="108426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079575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54CC55-1FC0-F31A-F30C-84EF2304D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089" y="1808163"/>
            <a:ext cx="5427586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AFDC81-BF50-0EA8-9D7E-6836E5128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088" y="2600325"/>
            <a:ext cx="5416829" cy="30575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05E0DE-9CF3-410C-C330-37F87BE7C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4739" y="1808163"/>
            <a:ext cx="5421649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14F56A1-FF4E-F478-4428-5FC4FFE45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4739" y="2600325"/>
            <a:ext cx="5421650" cy="30575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774DB09-23DB-7DD2-6CCA-C9898CCD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6839-D92F-4BD3-B2A9-A9BA506E9C5E}" type="datetime1">
              <a:rPr lang="sv-SE" smtClean="0"/>
              <a:t>2026-04-07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6E14D96-FF0A-4BA8-6CD5-1D0A4B21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AAB43C5-F26B-FD65-ABC4-E8CB7DFF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245501FB-4B9A-F648-2D2A-5103D2DC5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452438"/>
            <a:ext cx="11291888" cy="108426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74493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19C6034-52F3-0B17-F748-27D9471B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4CB5-2090-4D47-B90A-E443BFF6ABAA}" type="datetime1">
              <a:rPr lang="sv-SE" smtClean="0"/>
              <a:t>2026-04-07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1643B3-93C5-F13A-17DB-351B6E64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8DD480A-212E-A77F-68A4-1062C0DA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2CD99249-45DF-8617-CA30-D0EE526DDE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6096000" y="228600"/>
            <a:ext cx="5868988" cy="564673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0610CFB-F7CC-9852-5535-53B043F09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452438"/>
            <a:ext cx="5450691" cy="108426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3EC636ED-1CFC-193B-A68C-EB91A56F7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499" y="1825625"/>
            <a:ext cx="5418419" cy="3832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15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4EE1F3A-8AC5-C62F-420E-C61CE7D62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55AE-2B2F-400E-9612-CCE462099738}" type="datetime1">
              <a:rPr lang="sv-SE" smtClean="0"/>
              <a:t>2026-04-07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6443C24-F7E7-D15C-52DD-E912C0C1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6908986-82F6-E731-6676-4274D850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BDD28CEF-7347-9370-9098-C834FF27DB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452438"/>
            <a:ext cx="11291888" cy="108426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87336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6533111-DD6A-51B6-CCA7-0650BD02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02A6-0531-42A3-83FC-DD42D9FA439F}" type="datetime1">
              <a:rPr lang="sv-SE" smtClean="0"/>
              <a:t>2026-04-07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289DFC0-073F-75EA-44BE-0B5DAC0B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C3A1E7-07C9-80DB-8961-E7E02C77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bild 7">
            <a:extLst>
              <a:ext uri="{FF2B5EF4-FFF2-40B4-BE49-F238E27FC236}">
                <a16:creationId xmlns:a16="http://schemas.microsoft.com/office/drawing/2014/main" id="{9CAAEC43-E32B-9240-C246-2E5E877B7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215900" y="228599"/>
            <a:ext cx="11749088" cy="56467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299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1A8378E-E4ED-D587-A637-78C4ED66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299"/>
            <a:ext cx="10515600" cy="108426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89789B8-D2E7-296B-1E8D-457CFBF02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8163"/>
            <a:ext cx="10515600" cy="3849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EEF150-B5A7-A67E-74FE-FD602ABCB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7013" y="6337150"/>
            <a:ext cx="180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75B3DB3-4296-476C-BE94-BC8F202957A5}" type="datetime1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DB6D5A-5FFF-81D5-F452-F77B8AB52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0000" y="6335024"/>
            <a:ext cx="7272000" cy="29225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7EAE50-900F-AFFA-4FAA-7BDB4F2AA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2" y="6485400"/>
            <a:ext cx="180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55E820F-A968-4FCB-8F7B-574C087D0881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13684BA9-3ADB-AE07-E1AB-D1353F050C90}"/>
              </a:ext>
            </a:extLst>
          </p:cNvPr>
          <p:cNvCxnSpPr>
            <a:cxnSpLocks/>
          </p:cNvCxnSpPr>
          <p:nvPr userDrawn="1"/>
        </p:nvCxnSpPr>
        <p:spPr>
          <a:xfrm>
            <a:off x="227013" y="6115050"/>
            <a:ext cx="1173797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EA921736-777A-A2D9-55E7-D1DD98339D0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96354" y="6047922"/>
            <a:ext cx="1534899" cy="7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4" r:id="rId8"/>
    <p:sldLayoutId id="2147483658" r:id="rId9"/>
    <p:sldLayoutId id="2147483655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713" indent="-366713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1115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Systemtypsnitt normalt"/>
        <a:buChar char="−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44563" indent="-225425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68288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Systemtypsnitt normalt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300" indent="-255588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36" userDrawn="1">
          <p15:clr>
            <a:srgbClr val="F26B43"/>
          </p15:clr>
        </p15:guide>
        <p15:guide id="4" pos="7537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144" userDrawn="1">
          <p15:clr>
            <a:srgbClr val="F26B43"/>
          </p15:clr>
        </p15:guide>
        <p15:guide id="13" orient="horz" pos="4176" userDrawn="1">
          <p15:clr>
            <a:srgbClr val="F26B43"/>
          </p15:clr>
        </p15:guide>
        <p15:guide id="14" orient="horz" pos="3701" userDrawn="1">
          <p15:clr>
            <a:srgbClr val="F26B43"/>
          </p15:clr>
        </p15:guide>
        <p15:guide id="15" pos="280" userDrawn="1">
          <p15:clr>
            <a:srgbClr val="F26B43"/>
          </p15:clr>
        </p15:guide>
        <p15:guide id="16" pos="7393" userDrawn="1">
          <p15:clr>
            <a:srgbClr val="F26B43"/>
          </p15:clr>
        </p15:guide>
        <p15:guide id="17" orient="horz" pos="285" userDrawn="1">
          <p15:clr>
            <a:srgbClr val="F26B43"/>
          </p15:clr>
        </p15:guide>
        <p15:guide id="18" orient="horz" pos="3564" userDrawn="1">
          <p15:clr>
            <a:srgbClr val="F26B43"/>
          </p15:clr>
        </p15:guide>
        <p15:guide id="1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ntmateriet.se/sv/spridningstillstand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portstyrelsen.se/sv/luftfart/luftfartyg-och-luftvardighet/dronare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portstyrelsen.se/sv/luftfart/luftfartyg-och-luftvardighet/dronare/dronarflygguiden/#avstandsregler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utomhus, höst, landskap, himmel">
            <a:extLst>
              <a:ext uri="{FF2B5EF4-FFF2-40B4-BE49-F238E27FC236}">
                <a16:creationId xmlns:a16="http://schemas.microsoft.com/office/drawing/2014/main" id="{D8675AD4-1CDE-8EA9-3B14-2711C5A780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5F73C2C-D987-8D0E-9C3C-64C45343EB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9940" y="696775"/>
            <a:ext cx="10752120" cy="5274362"/>
          </a:xfrm>
          <a:prstGeom prst="rect">
            <a:avLst/>
          </a:prstGeom>
          <a:solidFill>
            <a:srgbClr val="AFE3F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objekt 9" descr="En bild som visar skärmbild, Rektangel, Electric blue, Grafik&#10;&#10;Automatiskt genererad beskrivning">
            <a:extLst>
              <a:ext uri="{FF2B5EF4-FFF2-40B4-BE49-F238E27FC236}">
                <a16:creationId xmlns:a16="http://schemas.microsoft.com/office/drawing/2014/main" id="{1799C4DA-E418-FF37-23F0-D1FEF64FB5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0537175" y="435220"/>
            <a:ext cx="1328449" cy="1878789"/>
          </a:xfrm>
          <a:prstGeom prst="rect">
            <a:avLst/>
          </a:prstGeom>
        </p:spPr>
      </p:pic>
      <p:pic>
        <p:nvPicPr>
          <p:cNvPr id="11" name="Bildobjekt 10" descr="En bild som visar skärmbild, Rektangel, Electric blue, Grafik&#10;&#10;Automatiskt genererad beskrivning">
            <a:extLst>
              <a:ext uri="{FF2B5EF4-FFF2-40B4-BE49-F238E27FC236}">
                <a16:creationId xmlns:a16="http://schemas.microsoft.com/office/drawing/2014/main" id="{66C70798-7E9B-ADD3-3FDD-F48901B7BE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76" y="4420475"/>
            <a:ext cx="1328449" cy="187878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395BB23-3731-626B-7350-34BBF02439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9940" y="1909175"/>
            <a:ext cx="107521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dirty="0">
                <a:solidFill>
                  <a:srgbClr val="1A3964"/>
                </a:solidFill>
                <a:latin typeface="Playfair Display" panose="00000500000000000000" pitchFamily="2" charset="0"/>
              </a:rPr>
              <a:t>Leksands kommun är  </a:t>
            </a:r>
          </a:p>
          <a:p>
            <a:pPr algn="ctr"/>
            <a:r>
              <a:rPr lang="sv-SE" sz="6600" dirty="0">
                <a:solidFill>
                  <a:srgbClr val="1A3964"/>
                </a:solidFill>
                <a:latin typeface="Playfair Display" panose="00000500000000000000" pitchFamily="2" charset="0"/>
              </a:rPr>
              <a:t>möjligheternas kommun</a:t>
            </a:r>
          </a:p>
        </p:txBody>
      </p:sp>
      <p:pic>
        <p:nvPicPr>
          <p:cNvPr id="15" name="Bildobjekt 14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9A4FB26C-4B17-EB6A-9387-E58BDB1DB2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520" y="3990078"/>
            <a:ext cx="3870958" cy="198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27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3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09061F-0A72-5DE5-55ED-8C75B08B3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82E9035-A406-174D-F319-AD086B049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Mini 2 Pro C0-klassad för </a:t>
            </a:r>
            <a:r>
              <a:rPr lang="sv-SE" dirty="0" err="1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ortofoton</a:t>
            </a:r>
            <a: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 bebyggelse</a:t>
            </a:r>
          </a:p>
          <a:p>
            <a:pPr lvl="1"/>
            <a: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Kräver markkontrollpunkter inmätta med GNSS</a:t>
            </a:r>
          </a:p>
          <a:p>
            <a:pPr lvl="1"/>
            <a:endParaRPr lang="sv-SE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dirty="0" err="1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Phantom</a:t>
            </a:r>
            <a: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4 RTK ”oklassad” för skogsinventering och projektdokumentation</a:t>
            </a:r>
          </a:p>
          <a:p>
            <a:endParaRPr lang="sv-SE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Planerar att uppgradera med Mini 4 Pro C0-klassad </a:t>
            </a:r>
            <a:b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och </a:t>
            </a:r>
            <a:r>
              <a:rPr lang="sv-SE" dirty="0" err="1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Matrice</a:t>
            </a:r>
            <a: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4E RTK C2-klassad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4665E4D-4C93-4E1B-93F3-D372C31C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10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62B676A2-0E51-4BB8-7ED8-12A353C8E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I Leksand jobbar vi så här:</a:t>
            </a:r>
          </a:p>
        </p:txBody>
      </p:sp>
    </p:spTree>
    <p:extLst>
      <p:ext uri="{BB962C8B-B14F-4D97-AF65-F5344CB8AC3E}">
        <p14:creationId xmlns:p14="http://schemas.microsoft.com/office/powerpoint/2010/main" val="326867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3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0CE19A-A3AB-F28A-07E7-6290B499B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97EE1BA-DA3A-9743-5406-6ABB19CE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11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90340C38-ED45-F10F-DD7C-7D70AEA9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52438"/>
            <a:ext cx="11291888" cy="889979"/>
          </a:xfrm>
        </p:spPr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I Leksand jobbar vi så här: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03CE014-4D61-2988-F74D-C86D3EFFA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702340"/>
            <a:ext cx="11291888" cy="41245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sv-SE" dirty="0">
                <a:solidFill>
                  <a:schemeClr val="tx2"/>
                </a:solidFill>
              </a:rPr>
              <a:t>Registrerat oss som operatör med kommunchefen som ansvarig – delegerat till chefen för Plan- och Geodata</a:t>
            </a:r>
          </a:p>
          <a:p>
            <a:endParaRPr lang="sv-SE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Gjort en operativ manual</a:t>
            </a:r>
          </a:p>
          <a:p>
            <a:endParaRPr lang="sv-SE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Tecknat försäkring</a:t>
            </a:r>
          </a:p>
          <a:p>
            <a:endParaRPr lang="sv-SE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Tagit drönarkort (privat)</a:t>
            </a:r>
          </a:p>
          <a:p>
            <a:endParaRPr lang="sv-SE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Information till allmänheten</a:t>
            </a:r>
          </a:p>
        </p:txBody>
      </p:sp>
    </p:spTree>
    <p:extLst>
      <p:ext uri="{BB962C8B-B14F-4D97-AF65-F5344CB8AC3E}">
        <p14:creationId xmlns:p14="http://schemas.microsoft.com/office/powerpoint/2010/main" val="131670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3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B35975-D80B-EE37-AFDF-5AE1F4B81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9071EEE-7B6D-3FE4-68B1-F80F5AEB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12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70518DA-371D-E19C-0653-98855747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28600"/>
            <a:ext cx="11291888" cy="763621"/>
          </a:xfrm>
        </p:spPr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Att tänka på innan registrering: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12316CE-0850-8442-D999-949027818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342417"/>
            <a:ext cx="11291888" cy="4315433"/>
          </a:xfrm>
        </p:spPr>
        <p:txBody>
          <a:bodyPr>
            <a:normAutofit lnSpcReduction="10000"/>
          </a:bodyPr>
          <a:lstStyle/>
          <a:p>
            <a:r>
              <a:rPr lang="sv-SE" dirty="0">
                <a:solidFill>
                  <a:schemeClr val="tx2"/>
                </a:solidFill>
              </a:rPr>
              <a:t>Kommunen har ETT organisationsnummer</a:t>
            </a:r>
          </a:p>
          <a:p>
            <a:endParaRPr lang="sv-SE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Operatören blir ansvarig för HELA organisationen</a:t>
            </a:r>
          </a:p>
          <a:p>
            <a:endParaRPr lang="sv-SE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Se över vilka som använder drönare innan ansökan!</a:t>
            </a:r>
          </a:p>
          <a:p>
            <a:endParaRPr lang="sv-SE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Användning av bilderna kräver </a:t>
            </a:r>
            <a:r>
              <a:rPr lang="sv-SE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spridningstillstånd</a:t>
            </a:r>
            <a:endParaRPr lang="sv-SE" dirty="0">
              <a:solidFill>
                <a:schemeClr val="tx2"/>
              </a:solidFill>
            </a:endParaRPr>
          </a:p>
          <a:p>
            <a:endParaRPr lang="sv-SE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Bra med en karta för planering och administration!</a:t>
            </a:r>
          </a:p>
        </p:txBody>
      </p:sp>
    </p:spTree>
    <p:extLst>
      <p:ext uri="{BB962C8B-B14F-4D97-AF65-F5344CB8AC3E}">
        <p14:creationId xmlns:p14="http://schemas.microsoft.com/office/powerpoint/2010/main" val="151180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3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794C60-73CE-A243-6721-EE04413BF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324AFC8-3A26-6FE1-1C0A-30A5759C6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Finns det intresse för och värde i att ha ett ”nätverk”?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D57E1AB-0DDE-84D8-0B31-B1C22E0D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13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1DE4B684-4C31-345A-5FF7-A8ECBC48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- Komplexa frågor – många val</a:t>
            </a:r>
          </a:p>
        </p:txBody>
      </p:sp>
    </p:spTree>
    <p:extLst>
      <p:ext uri="{BB962C8B-B14F-4D97-AF65-F5344CB8AC3E}">
        <p14:creationId xmlns:p14="http://schemas.microsoft.com/office/powerpoint/2010/main" val="2626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B08BF5D-604B-EB92-B9E1-CED5AC353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A240700-FB02-937B-12C0-5301DFA0CE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041" y="-17749"/>
            <a:ext cx="6096000" cy="3446749"/>
          </a:xfrm>
          <a:prstGeom prst="rect">
            <a:avLst/>
          </a:prstGeom>
        </p:spPr>
      </p:pic>
      <p:pic>
        <p:nvPicPr>
          <p:cNvPr id="22" name="Bildobjekt 21" descr="En bild som visar arena, stadium, Idrottsbyggnad, Sporthall&#10;&#10;Automatiskt genererad beskrivning">
            <a:extLst>
              <a:ext uri="{FF2B5EF4-FFF2-40B4-BE49-F238E27FC236}">
                <a16:creationId xmlns:a16="http://schemas.microsoft.com/office/drawing/2014/main" id="{A98CC2A8-31CA-B7A6-536B-819BB4655C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3429000"/>
          </a:xfrm>
          <a:prstGeom prst="rect">
            <a:avLst/>
          </a:prstGeom>
        </p:spPr>
      </p:pic>
      <p:pic>
        <p:nvPicPr>
          <p:cNvPr id="4" name="Bildobjekt 3" descr="En bild som visar blomma, Floral art, Snittblommor, Blomsterskötsel&#10;&#10;Automatiskt genererad beskrivning">
            <a:extLst>
              <a:ext uri="{FF2B5EF4-FFF2-40B4-BE49-F238E27FC236}">
                <a16:creationId xmlns:a16="http://schemas.microsoft.com/office/drawing/2014/main" id="{77EE29DE-B9D7-1E04-6EDF-13AA54E74D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3" y="3412569"/>
            <a:ext cx="6095997" cy="3446749"/>
          </a:xfrm>
          <a:prstGeom prst="rect">
            <a:avLst/>
          </a:prstGeom>
        </p:spPr>
      </p:pic>
      <p:pic>
        <p:nvPicPr>
          <p:cNvPr id="7" name="Bildobjekt 6" descr="En bild som visar utomhus, himmel, träd, landskap&#10;&#10;Automatiskt genererad beskrivning">
            <a:extLst>
              <a:ext uri="{FF2B5EF4-FFF2-40B4-BE49-F238E27FC236}">
                <a16:creationId xmlns:a16="http://schemas.microsoft.com/office/drawing/2014/main" id="{F6130E52-32AA-D335-13BD-377ABA03B2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0126"/>
            <a:ext cx="6096004" cy="3437874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1FB448F1-3C61-C875-1611-5B4555B7CA2B}"/>
              </a:ext>
            </a:extLst>
          </p:cNvPr>
          <p:cNvSpPr/>
          <p:nvPr/>
        </p:nvSpPr>
        <p:spPr>
          <a:xfrm>
            <a:off x="5185988" y="2518992"/>
            <a:ext cx="1820015" cy="18200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 descr="En bild som visar skiss, symbol, logotyp, design&#10;&#10;Automatiskt genererad beskrivning">
            <a:extLst>
              <a:ext uri="{FF2B5EF4-FFF2-40B4-BE49-F238E27FC236}">
                <a16:creationId xmlns:a16="http://schemas.microsoft.com/office/drawing/2014/main" id="{A11EF659-8BA1-6CF4-10DF-B776E5F2DD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677" t="10181" r="14216" b="11813"/>
          <a:stretch/>
        </p:blipFill>
        <p:spPr>
          <a:xfrm>
            <a:off x="5569527" y="2818770"/>
            <a:ext cx="1073098" cy="128469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63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3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A32714-43CB-6688-2E3C-776673239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D131BCF-56DA-570A-3024-F553F21A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3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1E13038C-6824-D0F0-0E0D-022A1553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52438"/>
            <a:ext cx="11291888" cy="70515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2"/>
                </a:solidFill>
              </a:rPr>
              <a:t>Drönare i kommunal verksamhet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C84C36D6-CC40-267A-247A-6C0D3B075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410511"/>
            <a:ext cx="11291888" cy="462063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2"/>
                </a:solidFill>
              </a:rPr>
              <a:t>Regelverk</a:t>
            </a:r>
          </a:p>
          <a:p>
            <a:r>
              <a:rPr lang="sv-SE" dirty="0">
                <a:solidFill>
                  <a:schemeClr val="tx2"/>
                </a:solidFill>
              </a:rPr>
              <a:t>Benämningar och klasser</a:t>
            </a:r>
          </a:p>
          <a:p>
            <a:r>
              <a:rPr lang="sv-SE" dirty="0">
                <a:solidFill>
                  <a:schemeClr val="tx2"/>
                </a:solidFill>
              </a:rPr>
              <a:t>Reglernas tillämpning i kommunen</a:t>
            </a:r>
          </a:p>
          <a:p>
            <a:r>
              <a:rPr lang="sv-SE" dirty="0">
                <a:solidFill>
                  <a:schemeClr val="tx2"/>
                </a:solidFill>
              </a:rPr>
              <a:t>Krav i öppna kategorin</a:t>
            </a:r>
          </a:p>
          <a:p>
            <a:r>
              <a:rPr lang="sv-SE" dirty="0">
                <a:solidFill>
                  <a:schemeClr val="tx2"/>
                </a:solidFill>
              </a:rPr>
              <a:t>Tillämpningar - </a:t>
            </a:r>
            <a:r>
              <a:rPr lang="sv-SE" dirty="0" err="1">
                <a:solidFill>
                  <a:schemeClr val="tx2"/>
                </a:solidFill>
              </a:rPr>
              <a:t>användningsommråden</a:t>
            </a:r>
            <a:endParaRPr lang="sv-SE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Så här gör vi i Leksand</a:t>
            </a:r>
          </a:p>
          <a:p>
            <a:r>
              <a:rPr lang="sv-SE" dirty="0">
                <a:solidFill>
                  <a:schemeClr val="tx2"/>
                </a:solidFill>
              </a:rPr>
              <a:t>Lite att tänka på</a:t>
            </a:r>
          </a:p>
          <a:p>
            <a:r>
              <a:rPr lang="sv-SE" dirty="0">
                <a:solidFill>
                  <a:schemeClr val="tx2"/>
                </a:solidFill>
              </a:rPr>
              <a:t>Lösning för digital loggbok</a:t>
            </a:r>
          </a:p>
          <a:p>
            <a:r>
              <a:rPr lang="sv-SE" dirty="0">
                <a:solidFill>
                  <a:schemeClr val="tx2"/>
                </a:solidFill>
              </a:rPr>
              <a:t>Vill vi starta ett ”drönarnätverk” i Dalarna?</a:t>
            </a:r>
          </a:p>
        </p:txBody>
      </p:sp>
    </p:spTree>
    <p:extLst>
      <p:ext uri="{BB962C8B-B14F-4D97-AF65-F5344CB8AC3E}">
        <p14:creationId xmlns:p14="http://schemas.microsoft.com/office/powerpoint/2010/main" val="233999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3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616C174-6865-110D-ADB2-C9D68BBEF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EU-reglerna är tolkade av Transportstyrelsen till Svenska regler på deras hemsida men författningsstöd saknas!</a:t>
            </a:r>
            <a:b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sv-SE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TSFS 2017/110 gäller officiellt fortfarande – i vissa delar</a:t>
            </a:r>
          </a:p>
          <a:p>
            <a:endParaRPr lang="sv-SE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 praktiken gäller det som går att läsa sig till på Transportstyrelsens </a:t>
            </a:r>
            <a: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hemsida</a:t>
            </a:r>
            <a:endParaRPr lang="sv-SE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983AB54-2E7C-01D2-CADE-8AC9E6135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4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00BFBE87-7FC7-6B9E-804A-7BDCD1DF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EASA 2019/947 – </a:t>
            </a:r>
            <a:r>
              <a:rPr lang="sv-SE" dirty="0" err="1">
                <a:solidFill>
                  <a:schemeClr val="tx2"/>
                </a:solidFill>
              </a:rPr>
              <a:t>Rules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of</a:t>
            </a:r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err="1">
                <a:solidFill>
                  <a:schemeClr val="tx2"/>
                </a:solidFill>
              </a:rPr>
              <a:t>Unmanned</a:t>
            </a:r>
            <a:r>
              <a:rPr lang="sv-SE" dirty="0">
                <a:solidFill>
                  <a:schemeClr val="tx2"/>
                </a:solidFill>
              </a:rPr>
              <a:t> Aircraft Systems</a:t>
            </a:r>
          </a:p>
        </p:txBody>
      </p:sp>
    </p:spTree>
    <p:extLst>
      <p:ext uri="{BB962C8B-B14F-4D97-AF65-F5344CB8AC3E}">
        <p14:creationId xmlns:p14="http://schemas.microsoft.com/office/powerpoint/2010/main" val="152652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3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880B64-B42C-A46C-F9B7-9921AF7F7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56C9BC0-A135-3B74-B381-EFCA9C5D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5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F0EEDD25-2E98-EA23-DF30-01988186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Benämningar att känna till: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A118D92-E8EC-1CF8-5ABB-31B2E91AC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808163"/>
            <a:ext cx="11384334" cy="3849687"/>
          </a:xfrm>
        </p:spPr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Drönarklasser:</a:t>
            </a:r>
          </a:p>
          <a:p>
            <a:pPr lvl="1"/>
            <a:r>
              <a:rPr lang="sv-SE" dirty="0">
                <a:solidFill>
                  <a:schemeClr val="tx2"/>
                </a:solidFill>
              </a:rPr>
              <a:t>C0 till C4 beroende på vikt</a:t>
            </a:r>
          </a:p>
          <a:p>
            <a:r>
              <a:rPr lang="sv-SE" dirty="0">
                <a:solidFill>
                  <a:schemeClr val="tx2"/>
                </a:solidFill>
              </a:rPr>
              <a:t>Drönarkort:</a:t>
            </a:r>
          </a:p>
          <a:p>
            <a:pPr lvl="1"/>
            <a:r>
              <a:rPr lang="sv-SE" dirty="0">
                <a:solidFill>
                  <a:schemeClr val="tx2"/>
                </a:solidFill>
              </a:rPr>
              <a:t>A1/A3 ger behörighet till alla drönarklasser utom C2</a:t>
            </a:r>
          </a:p>
          <a:p>
            <a:pPr lvl="1"/>
            <a:r>
              <a:rPr lang="sv-SE" dirty="0">
                <a:solidFill>
                  <a:schemeClr val="tx2"/>
                </a:solidFill>
              </a:rPr>
              <a:t>A2 ger behörighet till C2 och är en utökning av A1/A3</a:t>
            </a:r>
          </a:p>
          <a:p>
            <a:pPr lvl="1"/>
            <a:endParaRPr lang="sv-SE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Högre klassade drönare kräver särskilt tillstånd och högre behörighet</a:t>
            </a:r>
          </a:p>
        </p:txBody>
      </p:sp>
    </p:spTree>
    <p:extLst>
      <p:ext uri="{BB962C8B-B14F-4D97-AF65-F5344CB8AC3E}">
        <p14:creationId xmlns:p14="http://schemas.microsoft.com/office/powerpoint/2010/main" val="347194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3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B87345-618C-7DF7-C1CB-B6F59F9FF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ABDC11B-8969-F055-5C49-FAED0A9A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6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2B1569F-A104-969F-B544-6F946206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Hur påverkar reglerna oss?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4DAC5F3A-15F1-FE9F-F4FF-D36CECDB5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808163"/>
            <a:ext cx="11291888" cy="4184075"/>
          </a:xfrm>
        </p:spPr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Vilka drönare kan vi flyga med i öppna kategorin:</a:t>
            </a:r>
            <a:br>
              <a:rPr lang="sv-SE" dirty="0">
                <a:solidFill>
                  <a:schemeClr val="tx2"/>
                </a:solidFill>
              </a:rPr>
            </a:br>
            <a:endParaRPr lang="sv-SE" dirty="0">
              <a:solidFill>
                <a:schemeClr val="tx2"/>
              </a:solidFill>
            </a:endParaRPr>
          </a:p>
          <a:p>
            <a:pPr lvl="1"/>
            <a:r>
              <a:rPr lang="sv-SE" dirty="0">
                <a:solidFill>
                  <a:schemeClr val="tx2"/>
                </a:solidFill>
              </a:rPr>
              <a:t>C0-klassad under 250gram över obehöriga och bebyggelse</a:t>
            </a:r>
            <a:br>
              <a:rPr lang="sv-SE" dirty="0">
                <a:solidFill>
                  <a:schemeClr val="tx2"/>
                </a:solidFill>
              </a:rPr>
            </a:br>
            <a:endParaRPr lang="sv-SE" dirty="0">
              <a:solidFill>
                <a:schemeClr val="tx2"/>
              </a:solidFill>
            </a:endParaRPr>
          </a:p>
          <a:p>
            <a:pPr lvl="1"/>
            <a:r>
              <a:rPr lang="sv-SE" dirty="0">
                <a:solidFill>
                  <a:schemeClr val="tx2"/>
                </a:solidFill>
              </a:rPr>
              <a:t>C1-klassad under 900gram nära men ej över obehöriga (väj undan!)</a:t>
            </a:r>
          </a:p>
          <a:p>
            <a:pPr lvl="1"/>
            <a:endParaRPr lang="sv-SE" dirty="0">
              <a:solidFill>
                <a:schemeClr val="tx2"/>
              </a:solidFill>
            </a:endParaRPr>
          </a:p>
          <a:p>
            <a:pPr lvl="1"/>
            <a:r>
              <a:rPr lang="sv-SE" dirty="0">
                <a:solidFill>
                  <a:schemeClr val="tx2"/>
                </a:solidFill>
              </a:rPr>
              <a:t>C2-klassad under 4 kilo nära men ej över obehöriga (min 5 meter)</a:t>
            </a:r>
            <a:br>
              <a:rPr lang="sv-SE" dirty="0">
                <a:solidFill>
                  <a:schemeClr val="tx2"/>
                </a:solidFill>
              </a:rPr>
            </a:br>
            <a:endParaRPr lang="sv-SE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Öppna kategorin = inget krav på tillstånd från TS</a:t>
            </a:r>
          </a:p>
        </p:txBody>
      </p:sp>
    </p:spTree>
    <p:extLst>
      <p:ext uri="{BB962C8B-B14F-4D97-AF65-F5344CB8AC3E}">
        <p14:creationId xmlns:p14="http://schemas.microsoft.com/office/powerpoint/2010/main" val="72696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3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ED9F4A-2583-DAA7-326F-B81CFEA34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008CF2D-46EB-B3E8-DE9B-76F00948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7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683115ED-BA54-10D0-DAE4-E27B8DF5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2"/>
                </a:solidFill>
              </a:rPr>
              <a:t>Vad krävs för att flyga i öppna kategorin?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C41BA3E1-B047-5217-1A93-91C7729C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Operatörsregistrering TS (organisationsnummer)</a:t>
            </a:r>
          </a:p>
          <a:p>
            <a:r>
              <a:rPr lang="sv-SE" dirty="0">
                <a:solidFill>
                  <a:schemeClr val="tx2"/>
                </a:solidFill>
              </a:rPr>
              <a:t>Operativ manual</a:t>
            </a:r>
          </a:p>
          <a:p>
            <a:r>
              <a:rPr lang="sv-SE" dirty="0">
                <a:solidFill>
                  <a:schemeClr val="tx2"/>
                </a:solidFill>
              </a:rPr>
              <a:t>Förteckning över drönare och piloter</a:t>
            </a:r>
          </a:p>
          <a:p>
            <a:r>
              <a:rPr lang="sv-SE" dirty="0">
                <a:solidFill>
                  <a:schemeClr val="tx2"/>
                </a:solidFill>
              </a:rPr>
              <a:t>Loggbok</a:t>
            </a:r>
          </a:p>
          <a:p>
            <a:r>
              <a:rPr lang="sv-SE" dirty="0">
                <a:solidFill>
                  <a:schemeClr val="tx2"/>
                </a:solidFill>
              </a:rPr>
              <a:t>Drönarkort</a:t>
            </a:r>
          </a:p>
          <a:p>
            <a:r>
              <a:rPr lang="sv-SE" dirty="0">
                <a:solidFill>
                  <a:schemeClr val="tx2"/>
                </a:solidFill>
              </a:rPr>
              <a:t>Försäkring</a:t>
            </a:r>
          </a:p>
        </p:txBody>
      </p:sp>
    </p:spTree>
    <p:extLst>
      <p:ext uri="{BB962C8B-B14F-4D97-AF65-F5344CB8AC3E}">
        <p14:creationId xmlns:p14="http://schemas.microsoft.com/office/powerpoint/2010/main" val="66276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3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615D42-F965-4B7C-C16F-D419B7B8F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9270742-1E98-32DD-D78F-2630C126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8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6B0BE39-7D57-3D00-16F0-888351AB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01557"/>
            <a:ext cx="11291888" cy="654705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chemeClr val="tx2"/>
                </a:solidFill>
              </a:rPr>
              <a:t>Vad krävs när man flyger i öppna kategorin?</a:t>
            </a:r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8892DB83-3A6B-14B6-2B3D-5201476DD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410512"/>
            <a:ext cx="11442700" cy="4620638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chemeClr val="tx2"/>
                </a:solidFill>
              </a:rPr>
              <a:t>Alltid inom synhåll </a:t>
            </a:r>
          </a:p>
          <a:p>
            <a:endParaRPr lang="sv-SE" sz="2800" dirty="0">
              <a:solidFill>
                <a:schemeClr val="tx2"/>
              </a:solidFill>
            </a:endParaRPr>
          </a:p>
          <a:p>
            <a:r>
              <a:rPr lang="sv-SE" sz="2800" dirty="0">
                <a:solidFill>
                  <a:schemeClr val="tx2"/>
                </a:solidFill>
              </a:rPr>
              <a:t>Aldrig över folksamlingar</a:t>
            </a:r>
            <a:br>
              <a:rPr lang="sv-SE" sz="2800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  <a:p>
            <a:r>
              <a:rPr lang="sv-SE" sz="2800" dirty="0">
                <a:solidFill>
                  <a:schemeClr val="tx2"/>
                </a:solidFill>
              </a:rPr>
              <a:t>Över obehöriga om drönaren är C0-klassad (&lt;250g)</a:t>
            </a:r>
            <a:br>
              <a:rPr lang="sv-SE" sz="2800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  <a:p>
            <a:r>
              <a:rPr lang="sv-SE" sz="2800" dirty="0">
                <a:solidFill>
                  <a:schemeClr val="tx2"/>
                </a:solidFill>
              </a:rPr>
              <a:t>Inte över men nära obehöriga om drönaren är C1/C2-klassad</a:t>
            </a:r>
          </a:p>
          <a:p>
            <a:pPr lvl="1"/>
            <a:r>
              <a:rPr lang="sv-SE" dirty="0">
                <a:solidFill>
                  <a:schemeClr val="tx2"/>
                </a:solidFill>
              </a:rPr>
              <a:t>”Nära” definieras med 1:1-regeln som innebär ”höjd” = ”avstånd”</a:t>
            </a:r>
          </a:p>
          <a:p>
            <a:pPr lvl="1"/>
            <a:r>
              <a:rPr lang="sv-SE" dirty="0">
                <a:solidFill>
                  <a:schemeClr val="tx2"/>
                </a:solidFill>
              </a:rPr>
              <a:t>Finns skillnader mellan C1 och C2, se </a:t>
            </a:r>
            <a:r>
              <a:rPr lang="sv-SE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Transportstyrelsen</a:t>
            </a:r>
            <a:br>
              <a:rPr lang="sv-SE" dirty="0">
                <a:solidFill>
                  <a:schemeClr val="tx2"/>
                </a:solidFill>
              </a:rPr>
            </a:br>
            <a:endParaRPr lang="sv-SE" dirty="0">
              <a:solidFill>
                <a:schemeClr val="tx2"/>
              </a:solidFill>
            </a:endParaRPr>
          </a:p>
          <a:p>
            <a:r>
              <a:rPr lang="sv-SE" sz="2800" dirty="0">
                <a:solidFill>
                  <a:schemeClr val="tx2"/>
                </a:solidFill>
              </a:rPr>
              <a:t>Inte längs vägar med trafik</a:t>
            </a:r>
          </a:p>
        </p:txBody>
      </p:sp>
    </p:spTree>
    <p:extLst>
      <p:ext uri="{BB962C8B-B14F-4D97-AF65-F5344CB8AC3E}">
        <p14:creationId xmlns:p14="http://schemas.microsoft.com/office/powerpoint/2010/main" val="191287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3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A5BDCC-9607-994B-7E0F-F695916A8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CE20BAC-43FC-2C85-C2C0-DFA6C126B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err="1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Ortofoton</a:t>
            </a:r>
            <a: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med hög upplösning på kort tid</a:t>
            </a:r>
          </a:p>
          <a:p>
            <a:endParaRPr lang="sv-SE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Punktmoln, yt- eller </a:t>
            </a:r>
            <a:r>
              <a:rPr lang="sv-SE" dirty="0" err="1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markmodeller</a:t>
            </a:r>
            <a: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volymberäkningar</a:t>
            </a:r>
          </a:p>
          <a:p>
            <a:endParaRPr lang="sv-SE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Riskanalyser – ras- och skredinventering</a:t>
            </a:r>
          </a:p>
          <a:p>
            <a:endParaRPr lang="sv-SE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Skogsinventering</a:t>
            </a:r>
          </a:p>
          <a:p>
            <a:endParaRPr lang="sv-SE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Projektdokumentation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DF1B93C-B0EE-5C13-0161-5024EE8A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9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A6E4AF8-9B46-5AE5-2B30-C4CFD8C8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52438"/>
            <a:ext cx="11291888" cy="747712"/>
          </a:xfrm>
        </p:spPr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Tillämpningar:</a:t>
            </a:r>
          </a:p>
        </p:txBody>
      </p:sp>
    </p:spTree>
    <p:extLst>
      <p:ext uri="{BB962C8B-B14F-4D97-AF65-F5344CB8AC3E}">
        <p14:creationId xmlns:p14="http://schemas.microsoft.com/office/powerpoint/2010/main" val="287771840"/>
      </p:ext>
    </p:extLst>
  </p:cSld>
  <p:clrMapOvr>
    <a:masterClrMapping/>
  </p:clrMapOvr>
</p:sld>
</file>

<file path=ppt/theme/theme1.xml><?xml version="1.0" encoding="utf-8"?>
<a:theme xmlns:a="http://schemas.openxmlformats.org/drawingml/2006/main" name="Leksands kommun">
  <a:themeElements>
    <a:clrScheme name="Leksands_kommun_Colors">
      <a:dk1>
        <a:srgbClr val="000000"/>
      </a:dk1>
      <a:lt1>
        <a:srgbClr val="FFFFFF"/>
      </a:lt1>
      <a:dk2>
        <a:srgbClr val="003E65"/>
      </a:dk2>
      <a:lt2>
        <a:srgbClr val="E5E5E5"/>
      </a:lt2>
      <a:accent1>
        <a:srgbClr val="336699"/>
      </a:accent1>
      <a:accent2>
        <a:srgbClr val="FDC72F"/>
      </a:accent2>
      <a:accent3>
        <a:srgbClr val="6C757D"/>
      </a:accent3>
      <a:accent4>
        <a:srgbClr val="D24241"/>
      </a:accent4>
      <a:accent5>
        <a:srgbClr val="157EA8"/>
      </a:accent5>
      <a:accent6>
        <a:srgbClr val="6B7E0C"/>
      </a:accent6>
      <a:hlink>
        <a:srgbClr val="336699"/>
      </a:hlink>
      <a:folHlink>
        <a:srgbClr val="D24241"/>
      </a:folHlink>
    </a:clrScheme>
    <a:fontScheme name="Leksands_kommun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-powerpoint-extern" id="{4CB41EC8-4BAF-4022-B72E-9ACE0C736D29}" vid="{710F7E5F-2A2D-48AC-8B22-D24EE1DBE61C}"/>
    </a:ext>
  </a:extLst>
</a:theme>
</file>

<file path=ppt/theme/theme2.xml><?xml version="1.0" encoding="utf-8"?>
<a:theme xmlns:a="http://schemas.openxmlformats.org/drawingml/2006/main" name="Office-tema">
  <a:themeElements>
    <a:clrScheme name="Leksands_kommun_Colors">
      <a:dk1>
        <a:srgbClr val="000000"/>
      </a:dk1>
      <a:lt1>
        <a:srgbClr val="FFFFFF"/>
      </a:lt1>
      <a:dk2>
        <a:srgbClr val="003E65"/>
      </a:dk2>
      <a:lt2>
        <a:srgbClr val="E5E5E5"/>
      </a:lt2>
      <a:accent1>
        <a:srgbClr val="336699"/>
      </a:accent1>
      <a:accent2>
        <a:srgbClr val="FDC72F"/>
      </a:accent2>
      <a:accent3>
        <a:srgbClr val="6C757D"/>
      </a:accent3>
      <a:accent4>
        <a:srgbClr val="D24241"/>
      </a:accent4>
      <a:accent5>
        <a:srgbClr val="157EA8"/>
      </a:accent5>
      <a:accent6>
        <a:srgbClr val="6B7E0C"/>
      </a:accent6>
      <a:hlink>
        <a:srgbClr val="336699"/>
      </a:hlink>
      <a:folHlink>
        <a:srgbClr val="D24241"/>
      </a:folHlink>
    </a:clrScheme>
    <a:fontScheme name="Leksands_kommun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Leksands_kommun_Colors">
      <a:dk1>
        <a:srgbClr val="000000"/>
      </a:dk1>
      <a:lt1>
        <a:srgbClr val="FFFFFF"/>
      </a:lt1>
      <a:dk2>
        <a:srgbClr val="003E65"/>
      </a:dk2>
      <a:lt2>
        <a:srgbClr val="E5E5E5"/>
      </a:lt2>
      <a:accent1>
        <a:srgbClr val="336699"/>
      </a:accent1>
      <a:accent2>
        <a:srgbClr val="FDC72F"/>
      </a:accent2>
      <a:accent3>
        <a:srgbClr val="6C757D"/>
      </a:accent3>
      <a:accent4>
        <a:srgbClr val="D24241"/>
      </a:accent4>
      <a:accent5>
        <a:srgbClr val="157EA8"/>
      </a:accent5>
      <a:accent6>
        <a:srgbClr val="6B7E0C"/>
      </a:accent6>
      <a:hlink>
        <a:srgbClr val="336699"/>
      </a:hlink>
      <a:folHlink>
        <a:srgbClr val="D24241"/>
      </a:folHlink>
    </a:clrScheme>
    <a:fontScheme name="Leksands_kommun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0362A339D89743990DF54E598C6C1D" ma:contentTypeVersion="4" ma:contentTypeDescription="Skapa ett nytt dokument." ma:contentTypeScope="" ma:versionID="1db17033a63697d5d4d98ed0802d7156">
  <xsd:schema xmlns:xsd="http://www.w3.org/2001/XMLSchema" xmlns:xs="http://www.w3.org/2001/XMLSchema" xmlns:p="http://schemas.microsoft.com/office/2006/metadata/properties" xmlns:ns2="d3364cbd-848d-4a90-9f27-4cfd0317ed02" targetNamespace="http://schemas.microsoft.com/office/2006/metadata/properties" ma:root="true" ma:fieldsID="eb06a96858f51773eaa05e70711e45af" ns2:_="">
    <xsd:import namespace="d3364cbd-848d-4a90-9f27-4cfd0317ed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64cbd-848d-4a90-9f27-4cfd0317ed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908D8-BA55-4966-9633-52088A8172BB}">
  <ds:schemaRefs>
    <ds:schemaRef ds:uri="http://schemas.openxmlformats.org/package/2006/metadata/core-properties"/>
    <ds:schemaRef ds:uri="d3364cbd-848d-4a90-9f27-4cfd0317ed02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0536415-FFC2-4B91-BCEE-33540E028D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D1C078-7411-47ED-BE90-C29395E72E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364cbd-848d-4a90-9f27-4cfd0317ed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mall-powerpoint-extern</Template>
  <TotalTime>353</TotalTime>
  <Words>498</Words>
  <Application>Microsoft Office PowerPoint</Application>
  <PresentationFormat>Bredbild</PresentationFormat>
  <Paragraphs>103</Paragraphs>
  <Slides>14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Open Sans</vt:lpstr>
      <vt:lpstr>Playfair Display</vt:lpstr>
      <vt:lpstr>Systemtypsnitt normalt</vt:lpstr>
      <vt:lpstr>Leksands kommun</vt:lpstr>
      <vt:lpstr>PowerPoint-presentation</vt:lpstr>
      <vt:lpstr>PowerPoint-presentation</vt:lpstr>
      <vt:lpstr>Drönare i kommunal verksamhet</vt:lpstr>
      <vt:lpstr>EASA 2019/947 – Rules of Unmanned Aircraft Systems</vt:lpstr>
      <vt:lpstr>Benämningar att känna till:</vt:lpstr>
      <vt:lpstr>Hur påverkar reglerna oss?</vt:lpstr>
      <vt:lpstr>Vad krävs för att flyga i öppna kategorin?</vt:lpstr>
      <vt:lpstr>Vad krävs när man flyger i öppna kategorin?</vt:lpstr>
      <vt:lpstr>Tillämpningar:</vt:lpstr>
      <vt:lpstr>I Leksand jobbar vi så här:</vt:lpstr>
      <vt:lpstr>I Leksand jobbar vi så här:</vt:lpstr>
      <vt:lpstr>Att tänka på innan registrering:</vt:lpstr>
      <vt:lpstr>- Komplexa frågor – många val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Theodorsson</dc:creator>
  <cp:lastModifiedBy>Linnea Olhans</cp:lastModifiedBy>
  <cp:revision>14</cp:revision>
  <dcterms:created xsi:type="dcterms:W3CDTF">2026-03-16T12:02:11Z</dcterms:created>
  <dcterms:modified xsi:type="dcterms:W3CDTF">2026-04-07T06:53:34Z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0x0101009E0362A339D89743990DF54E598C6C1D</vt:lpwstr>
  </property>
</Properties>
</file>